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5"/>
    <p:sldMasterId id="2147483667" r:id="rId6"/>
    <p:sldMasterId id="2147483670" r:id="rId7"/>
  </p:sldMasterIdLst>
  <p:notesMasterIdLst>
    <p:notesMasterId r:id="rId26"/>
  </p:notesMasterIdLst>
  <p:sldIdLst>
    <p:sldId id="256" r:id="rId8"/>
    <p:sldId id="257" r:id="rId9"/>
    <p:sldId id="259" r:id="rId10"/>
    <p:sldId id="258" r:id="rId11"/>
    <p:sldId id="273" r:id="rId12"/>
    <p:sldId id="274" r:id="rId13"/>
    <p:sldId id="269" r:id="rId14"/>
    <p:sldId id="260" r:id="rId15"/>
    <p:sldId id="270" r:id="rId16"/>
    <p:sldId id="261" r:id="rId17"/>
    <p:sldId id="271" r:id="rId18"/>
    <p:sldId id="264" r:id="rId19"/>
    <p:sldId id="265" r:id="rId20"/>
    <p:sldId id="266" r:id="rId21"/>
    <p:sldId id="268" r:id="rId22"/>
    <p:sldId id="272" r:id="rId23"/>
    <p:sldId id="267" r:id="rId24"/>
    <p:sldId id="27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 der Straten, Ariane" initials="vdSA" lastIdx="3" clrIdx="0">
    <p:extLst>
      <p:ext uri="{19B8F6BF-5375-455C-9EA6-DF929625EA0E}">
        <p15:presenceInfo xmlns:p15="http://schemas.microsoft.com/office/powerpoint/2012/main" userId="S-1-5-21-2101533902-423532799-1776743176-3953" providerId="AD"/>
      </p:ext>
    </p:extLst>
  </p:cmAuthor>
  <p:cmAuthor id="2" name="Ashley Mayo" initials="AM" lastIdx="4" clrIdx="1">
    <p:extLst>
      <p:ext uri="{19B8F6BF-5375-455C-9EA6-DF929625EA0E}">
        <p15:presenceInfo xmlns:p15="http://schemas.microsoft.com/office/powerpoint/2012/main" userId="S-1-5-21-3803739944-511804359-1636214392-139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7712" autoAdjust="0"/>
  </p:normalViewPr>
  <p:slideViewPr>
    <p:cSldViewPr snapToGrid="0" showGuides="1">
      <p:cViewPr varScale="1">
        <p:scale>
          <a:sx n="80" d="100"/>
          <a:sy n="80" d="100"/>
        </p:scale>
        <p:origin x="132" y="246"/>
      </p:cViewPr>
      <p:guideLst>
        <p:guide orient="horz" pos="2136"/>
        <p:guide pos="3840"/>
      </p:guideLst>
    </p:cSldViewPr>
  </p:slideViewPr>
  <p:notesTextViewPr>
    <p:cViewPr>
      <p:scale>
        <a:sx n="1" d="1"/>
        <a:sy n="1" d="1"/>
      </p:scale>
      <p:origin x="0" y="0"/>
    </p:cViewPr>
  </p:notesTextViewPr>
  <p:notesViewPr>
    <p:cSldViewPr snapToGrid="0" showGuides="1">
      <p:cViewPr varScale="1">
        <p:scale>
          <a:sx n="85" d="100"/>
          <a:sy n="85" d="100"/>
        </p:scale>
        <p:origin x="316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E85687-D229-4356-9B53-D98D6BA92587}" type="datetimeFigureOut">
              <a:rPr lang="en-US" smtClean="0"/>
              <a:t>7/11/2016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B7315B-8440-4842-8C95-DC68A0626101}" type="slidenum">
              <a:rPr lang="en-US" smtClean="0"/>
              <a:t>‹#›</a:t>
            </a:fld>
            <a:endParaRPr lang="en-US"/>
          </a:p>
        </p:txBody>
      </p:sp>
    </p:spTree>
    <p:extLst>
      <p:ext uri="{BB962C8B-B14F-4D97-AF65-F5344CB8AC3E}">
        <p14:creationId xmlns:p14="http://schemas.microsoft.com/office/powerpoint/2010/main" val="2898813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a:t>
            </a:r>
            <a:r>
              <a:rPr lang="en-US" baseline="0" dirty="0"/>
              <a:t> as the counselors will be remaining neutral and </a:t>
            </a:r>
            <a:r>
              <a:rPr lang="en-US" baseline="0" dirty="0" err="1"/>
              <a:t>non-judgemental</a:t>
            </a:r>
            <a:r>
              <a:rPr lang="en-US" baseline="0" dirty="0"/>
              <a:t>, staff </a:t>
            </a:r>
            <a:r>
              <a:rPr lang="en-US" dirty="0"/>
              <a:t>administering</a:t>
            </a:r>
            <a:r>
              <a:rPr lang="en-US" baseline="0" dirty="0"/>
              <a:t> the behavioral CRFs should also remain neutral and be non-judgmental regardless of participant’s adherence to the ring. </a:t>
            </a:r>
            <a:endParaRPr lang="en-US" dirty="0"/>
          </a:p>
        </p:txBody>
      </p:sp>
      <p:sp>
        <p:nvSpPr>
          <p:cNvPr id="4" name="Slide Number Placeholder 3"/>
          <p:cNvSpPr>
            <a:spLocks noGrp="1"/>
          </p:cNvSpPr>
          <p:nvPr>
            <p:ph type="sldNum" sz="quarter" idx="10"/>
          </p:nvPr>
        </p:nvSpPr>
        <p:spPr/>
        <p:txBody>
          <a:bodyPr/>
          <a:lstStyle/>
          <a:p>
            <a:fld id="{7BB7315B-8440-4842-8C95-DC68A0626101}" type="slidenum">
              <a:rPr lang="en-US" smtClean="0"/>
              <a:t>4</a:t>
            </a:fld>
            <a:endParaRPr lang="en-US"/>
          </a:p>
        </p:txBody>
      </p:sp>
    </p:spTree>
    <p:extLst>
      <p:ext uri="{BB962C8B-B14F-4D97-AF65-F5344CB8AC3E}">
        <p14:creationId xmlns:p14="http://schemas.microsoft.com/office/powerpoint/2010/main" val="1025470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This may be different than the language she provided informed consent in, as long as fluency is confirmed/documented in both languages (e.g. on the IC coversheet and/or chart notes). </a:t>
            </a:r>
            <a:endParaRPr lang="en-US" dirty="0"/>
          </a:p>
        </p:txBody>
      </p:sp>
      <p:sp>
        <p:nvSpPr>
          <p:cNvPr id="4" name="Slide Number Placeholder 3"/>
          <p:cNvSpPr>
            <a:spLocks noGrp="1"/>
          </p:cNvSpPr>
          <p:nvPr>
            <p:ph type="sldNum" sz="quarter" idx="10"/>
          </p:nvPr>
        </p:nvSpPr>
        <p:spPr/>
        <p:txBody>
          <a:bodyPr/>
          <a:lstStyle/>
          <a:p>
            <a:fld id="{7BB7315B-8440-4842-8C95-DC68A0626101}" type="slidenum">
              <a:rPr lang="en-US" smtClean="0"/>
              <a:t>5</a:t>
            </a:fld>
            <a:endParaRPr lang="en-US"/>
          </a:p>
        </p:txBody>
      </p:sp>
    </p:spTree>
    <p:extLst>
      <p:ext uri="{BB962C8B-B14F-4D97-AF65-F5344CB8AC3E}">
        <p14:creationId xmlns:p14="http://schemas.microsoft.com/office/powerpoint/2010/main" val="1594447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a:t>
            </a:r>
            <a:r>
              <a:rPr lang="en-US" dirty="0"/>
              <a:t>WHY THESE NEW DOMAINS</a:t>
            </a:r>
          </a:p>
          <a:p>
            <a:r>
              <a:rPr lang="en-US" dirty="0"/>
              <a:t>e.g.</a:t>
            </a:r>
            <a:r>
              <a:rPr lang="en-US" baseline="0" dirty="0"/>
              <a:t> Religion may influence acceptance of ring, may help characterize who will choose and not choose the ring </a:t>
            </a:r>
          </a:p>
          <a:p>
            <a:r>
              <a:rPr lang="en-US" baseline="0" dirty="0"/>
              <a:t>Food insecurity: indicator of SES, may motivate participants to join HOPE (for refreshments  for reimbursement) again may help characterize those who join or decline to join HOPE and those who accept or not the ring- Same for SES</a:t>
            </a:r>
            <a:endParaRPr lang="en-US" dirty="0"/>
          </a:p>
        </p:txBody>
      </p:sp>
      <p:sp>
        <p:nvSpPr>
          <p:cNvPr id="4" name="Slide Number Placeholder 3"/>
          <p:cNvSpPr>
            <a:spLocks noGrp="1"/>
          </p:cNvSpPr>
          <p:nvPr>
            <p:ph type="sldNum" sz="quarter" idx="10"/>
          </p:nvPr>
        </p:nvSpPr>
        <p:spPr/>
        <p:txBody>
          <a:bodyPr/>
          <a:lstStyle/>
          <a:p>
            <a:fld id="{7BB7315B-8440-4842-8C95-DC68A0626101}" type="slidenum">
              <a:rPr lang="en-US" smtClean="0"/>
              <a:t>8</a:t>
            </a:fld>
            <a:endParaRPr lang="en-US"/>
          </a:p>
        </p:txBody>
      </p:sp>
    </p:spTree>
    <p:extLst>
      <p:ext uri="{BB962C8B-B14F-4D97-AF65-F5344CB8AC3E}">
        <p14:creationId xmlns:p14="http://schemas.microsoft.com/office/powerpoint/2010/main" val="2632818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a:t>
            </a:r>
          </a:p>
        </p:txBody>
      </p:sp>
      <p:sp>
        <p:nvSpPr>
          <p:cNvPr id="4" name="Slide Number Placeholder 3"/>
          <p:cNvSpPr>
            <a:spLocks noGrp="1"/>
          </p:cNvSpPr>
          <p:nvPr>
            <p:ph type="sldNum" sz="quarter" idx="10"/>
          </p:nvPr>
        </p:nvSpPr>
        <p:spPr/>
        <p:txBody>
          <a:bodyPr/>
          <a:lstStyle/>
          <a:p>
            <a:fld id="{7BB7315B-8440-4842-8C95-DC68A0626101}" type="slidenum">
              <a:rPr lang="en-US" smtClean="0"/>
              <a:t>10</a:t>
            </a:fld>
            <a:endParaRPr lang="en-US"/>
          </a:p>
        </p:txBody>
      </p:sp>
    </p:spTree>
    <p:extLst>
      <p:ext uri="{BB962C8B-B14F-4D97-AF65-F5344CB8AC3E}">
        <p14:creationId xmlns:p14="http://schemas.microsoft.com/office/powerpoint/2010/main" val="3091404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PURPOSE: </a:t>
            </a:r>
          </a:p>
        </p:txBody>
      </p:sp>
      <p:sp>
        <p:nvSpPr>
          <p:cNvPr id="4" name="Slide Number Placeholder 3"/>
          <p:cNvSpPr>
            <a:spLocks noGrp="1"/>
          </p:cNvSpPr>
          <p:nvPr>
            <p:ph type="sldNum" sz="quarter" idx="10"/>
          </p:nvPr>
        </p:nvSpPr>
        <p:spPr/>
        <p:txBody>
          <a:bodyPr/>
          <a:lstStyle/>
          <a:p>
            <a:fld id="{7BB7315B-8440-4842-8C95-DC68A0626101}" type="slidenum">
              <a:rPr lang="en-US" smtClean="0"/>
              <a:t>11</a:t>
            </a:fld>
            <a:endParaRPr lang="en-US"/>
          </a:p>
        </p:txBody>
      </p:sp>
    </p:spTree>
    <p:extLst>
      <p:ext uri="{BB962C8B-B14F-4D97-AF65-F5344CB8AC3E}">
        <p14:creationId xmlns:p14="http://schemas.microsoft.com/office/powerpoint/2010/main" val="2971027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Taken from ACASI questions</a:t>
            </a:r>
          </a:p>
        </p:txBody>
      </p:sp>
      <p:sp>
        <p:nvSpPr>
          <p:cNvPr id="4" name="Slide Number Placeholder 3"/>
          <p:cNvSpPr>
            <a:spLocks noGrp="1"/>
          </p:cNvSpPr>
          <p:nvPr>
            <p:ph type="sldNum" sz="quarter" idx="10"/>
          </p:nvPr>
        </p:nvSpPr>
        <p:spPr/>
        <p:txBody>
          <a:bodyPr/>
          <a:lstStyle/>
          <a:p>
            <a:fld id="{7BB7315B-8440-4842-8C95-DC68A0626101}" type="slidenum">
              <a:rPr lang="en-US" smtClean="0"/>
              <a:t>16</a:t>
            </a:fld>
            <a:endParaRPr lang="en-US"/>
          </a:p>
        </p:txBody>
      </p:sp>
    </p:spTree>
    <p:extLst>
      <p:ext uri="{BB962C8B-B14F-4D97-AF65-F5344CB8AC3E}">
        <p14:creationId xmlns:p14="http://schemas.microsoft.com/office/powerpoint/2010/main" val="2574050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Taken from ACASI questions</a:t>
            </a:r>
          </a:p>
        </p:txBody>
      </p:sp>
      <p:sp>
        <p:nvSpPr>
          <p:cNvPr id="4" name="Slide Number Placeholder 3"/>
          <p:cNvSpPr>
            <a:spLocks noGrp="1"/>
          </p:cNvSpPr>
          <p:nvPr>
            <p:ph type="sldNum" sz="quarter" idx="10"/>
          </p:nvPr>
        </p:nvSpPr>
        <p:spPr/>
        <p:txBody>
          <a:bodyPr/>
          <a:lstStyle/>
          <a:p>
            <a:fld id="{7BB7315B-8440-4842-8C95-DC68A0626101}" type="slidenum">
              <a:rPr lang="en-US" smtClean="0"/>
              <a:t>17</a:t>
            </a:fld>
            <a:endParaRPr lang="en-US"/>
          </a:p>
        </p:txBody>
      </p:sp>
    </p:spTree>
    <p:extLst>
      <p:ext uri="{BB962C8B-B14F-4D97-AF65-F5344CB8AC3E}">
        <p14:creationId xmlns:p14="http://schemas.microsoft.com/office/powerpoint/2010/main" val="2203638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B7315B-8440-4842-8C95-DC68A0626101}" type="slidenum">
              <a:rPr lang="en-US" smtClean="0"/>
              <a:t>18</a:t>
            </a:fld>
            <a:endParaRPr lang="en-US"/>
          </a:p>
        </p:txBody>
      </p:sp>
    </p:spTree>
    <p:extLst>
      <p:ext uri="{BB962C8B-B14F-4D97-AF65-F5344CB8AC3E}">
        <p14:creationId xmlns:p14="http://schemas.microsoft.com/office/powerpoint/2010/main" val="3650125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3896784"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57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defRPr>
                <a:solidFill>
                  <a:srgbClr val="740074"/>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1059389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600200"/>
            <a:ext cx="109728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56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0167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42689"/>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282451"/>
            <a:ext cx="5386917"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42689"/>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282451"/>
            <a:ext cx="5389033"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77249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3234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65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a:t>Click to edit Master title style</a:t>
            </a:r>
            <a:endParaRPr lang="en-US" dirty="0"/>
          </a:p>
        </p:txBody>
      </p:sp>
      <p:sp>
        <p:nvSpPr>
          <p:cNvPr id="3" name="Content Placeholder 2"/>
          <p:cNvSpPr>
            <a:spLocks noGrp="1"/>
          </p:cNvSpPr>
          <p:nvPr>
            <p:ph idx="1"/>
          </p:nvPr>
        </p:nvSpPr>
        <p:spPr>
          <a:xfrm>
            <a:off x="609600" y="1600200"/>
            <a:ext cx="10972800" cy="47852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03536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5033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42689"/>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282451"/>
            <a:ext cx="5386917"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42689"/>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282451"/>
            <a:ext cx="5389033"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673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39863"/>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40982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046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5283200" y="1371600"/>
            <a:ext cx="62992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3"/>
          <p:cNvSpPr>
            <a:spLocks noGrp="1"/>
          </p:cNvSpPr>
          <p:nvPr>
            <p:ph type="title"/>
          </p:nvPr>
        </p:nvSpPr>
        <p:spPr>
          <a:xfrm>
            <a:off x="508000" y="1371600"/>
            <a:ext cx="3657600" cy="3581400"/>
          </a:xfrm>
        </p:spPr>
        <p:txBody>
          <a:bodyPr anchor="t"/>
          <a:lstStyle>
            <a:lvl1pPr algn="r">
              <a:defRPr>
                <a:solidFill>
                  <a:schemeClr val="accent1"/>
                </a:solidFill>
              </a:defRPr>
            </a:lvl1pPr>
          </a:lstStyle>
          <a:p>
            <a:r>
              <a:rPr lang="en-US"/>
              <a:t>Click to edit Master title style</a:t>
            </a:r>
            <a:endParaRPr lang="en-US" dirty="0"/>
          </a:p>
        </p:txBody>
      </p:sp>
      <p:cxnSp>
        <p:nvCxnSpPr>
          <p:cNvPr id="10" name="Straight Connector 9"/>
          <p:cNvCxnSpPr/>
          <p:nvPr userDrawn="1"/>
        </p:nvCxnSpPr>
        <p:spPr>
          <a:xfrm rot="5400000">
            <a:off x="2694887" y="3694642"/>
            <a:ext cx="4648200" cy="2117"/>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52452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979111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3896784" cy="173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12192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26"/>
            <a:ext cx="10363200" cy="1470025"/>
          </a:xfrm>
        </p:spPr>
        <p:txBody>
          <a:bodyPr/>
          <a:lstStyle>
            <a:lvl1pPr>
              <a:defRPr>
                <a:solidFill>
                  <a:srgbClr val="740074"/>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3719522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CE7BB212-0D4D-4A93-A4DA-3D02D77646F9}" type="datetimeFigureOut">
              <a:rPr lang="en-US" smtClean="0"/>
              <a:t>7/11/2016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54476526-78C1-48CD-B22E-C8AA0930266D}" type="slidenum">
              <a:rPr lang="en-US" smtClean="0"/>
              <a:t>‹#›</a:t>
            </a:fld>
            <a:endParaRPr lang="en-US"/>
          </a:p>
        </p:txBody>
      </p:sp>
    </p:spTree>
    <p:extLst>
      <p:ext uri="{BB962C8B-B14F-4D97-AF65-F5344CB8AC3E}">
        <p14:creationId xmlns:p14="http://schemas.microsoft.com/office/powerpoint/2010/main" val="3473441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ndara" pitchFamily="34" charset="0"/>
        </a:defRPr>
      </a:lvl2pPr>
      <a:lvl3pPr algn="ctr" rtl="0" eaLnBrk="1" fontAlgn="base" hangingPunct="1">
        <a:spcBef>
          <a:spcPct val="0"/>
        </a:spcBef>
        <a:spcAft>
          <a:spcPct val="0"/>
        </a:spcAft>
        <a:defRPr sz="4400">
          <a:solidFill>
            <a:schemeClr val="tx1"/>
          </a:solidFill>
          <a:latin typeface="Candara" pitchFamily="34" charset="0"/>
        </a:defRPr>
      </a:lvl3pPr>
      <a:lvl4pPr algn="ctr" rtl="0" eaLnBrk="1" fontAlgn="base" hangingPunct="1">
        <a:spcBef>
          <a:spcPct val="0"/>
        </a:spcBef>
        <a:spcAft>
          <a:spcPct val="0"/>
        </a:spcAft>
        <a:defRPr sz="4400">
          <a:solidFill>
            <a:schemeClr val="tx1"/>
          </a:solidFill>
          <a:latin typeface="Candara" pitchFamily="34" charset="0"/>
        </a:defRPr>
      </a:lvl4pPr>
      <a:lvl5pPr algn="ctr" rtl="0" eaLnBrk="1" fontAlgn="base" hangingPunct="1">
        <a:spcBef>
          <a:spcPct val="0"/>
        </a:spcBef>
        <a:spcAft>
          <a:spcPct val="0"/>
        </a:spcAft>
        <a:defRPr sz="4400">
          <a:solidFill>
            <a:schemeClr val="tx1"/>
          </a:solidFill>
          <a:latin typeface="Candara" pitchFamily="34" charset="0"/>
        </a:defRPr>
      </a:lvl5pPr>
      <a:lvl6pPr marL="457200" algn="ctr" rtl="0" eaLnBrk="1" fontAlgn="base" hangingPunct="1">
        <a:spcBef>
          <a:spcPct val="0"/>
        </a:spcBef>
        <a:spcAft>
          <a:spcPct val="0"/>
        </a:spcAft>
        <a:defRPr sz="4400">
          <a:solidFill>
            <a:schemeClr val="tx1"/>
          </a:solidFill>
          <a:latin typeface="Candara" pitchFamily="34" charset="0"/>
        </a:defRPr>
      </a:lvl6pPr>
      <a:lvl7pPr marL="914400" algn="ctr" rtl="0" eaLnBrk="1" fontAlgn="base" hangingPunct="1">
        <a:spcBef>
          <a:spcPct val="0"/>
        </a:spcBef>
        <a:spcAft>
          <a:spcPct val="0"/>
        </a:spcAft>
        <a:defRPr sz="4400">
          <a:solidFill>
            <a:schemeClr val="tx1"/>
          </a:solidFill>
          <a:latin typeface="Candara" pitchFamily="34" charset="0"/>
        </a:defRPr>
      </a:lvl7pPr>
      <a:lvl8pPr marL="1371600" algn="ctr" rtl="0" eaLnBrk="1" fontAlgn="base" hangingPunct="1">
        <a:spcBef>
          <a:spcPct val="0"/>
        </a:spcBef>
        <a:spcAft>
          <a:spcPct val="0"/>
        </a:spcAft>
        <a:defRPr sz="4400">
          <a:solidFill>
            <a:schemeClr val="tx1"/>
          </a:solidFill>
          <a:latin typeface="Candara" pitchFamily="34" charset="0"/>
        </a:defRPr>
      </a:lvl8pPr>
      <a:lvl9pPr marL="1828800" algn="ctr" rtl="0" eaLnBrk="1" fontAlgn="base" hangingPunct="1">
        <a:spcBef>
          <a:spcPct val="0"/>
        </a:spcBef>
        <a:spcAft>
          <a:spcPct val="0"/>
        </a:spcAft>
        <a:defRPr sz="4400">
          <a:solidFill>
            <a:schemeClr val="tx1"/>
          </a:solidFill>
          <a:latin typeface="Candar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533400"/>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828801"/>
            <a:ext cx="109728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4" name="Rectangle 4"/>
          <p:cNvSpPr>
            <a:spLocks noGrp="1" noChangeArrowheads="1"/>
          </p:cNvSpPr>
          <p:nvPr>
            <p:ph type="dt" sz="half" idx="2"/>
          </p:nvPr>
        </p:nvSpPr>
        <p:spPr bwMode="auto">
          <a:xfrm>
            <a:off x="609600" y="6248400"/>
            <a:ext cx="22352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4165600" y="6248400"/>
            <a:ext cx="3860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9042400" y="6248400"/>
            <a:ext cx="2540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11650133" y="152400"/>
            <a:ext cx="3048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8" name="Rectangle 10"/>
          <p:cNvSpPr>
            <a:spLocks noChangeArrowheads="1"/>
          </p:cNvSpPr>
          <p:nvPr/>
        </p:nvSpPr>
        <p:spPr bwMode="auto">
          <a:xfrm>
            <a:off x="372534" y="152400"/>
            <a:ext cx="11273367"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59" name="Rectangle 11"/>
          <p:cNvSpPr>
            <a:spLocks noChangeArrowheads="1"/>
          </p:cNvSpPr>
          <p:nvPr/>
        </p:nvSpPr>
        <p:spPr bwMode="auto">
          <a:xfrm>
            <a:off x="372534" y="338742"/>
            <a:ext cx="11273367"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sp>
        <p:nvSpPr>
          <p:cNvPr id="2060" name="Rectangle 12"/>
          <p:cNvSpPr>
            <a:spLocks noChangeArrowheads="1"/>
          </p:cNvSpPr>
          <p:nvPr/>
        </p:nvSpPr>
        <p:spPr bwMode="auto">
          <a:xfrm>
            <a:off x="11650133" y="338742"/>
            <a:ext cx="3048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63200" y="6096000"/>
            <a:ext cx="1559984" cy="693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7945800"/>
      </p:ext>
    </p:extLst>
  </p:cSld>
  <p:clrMap bg1="lt1" tx1="dk1" bg2="lt2" tx2="dk2" accent1="accent1" accent2="accent2" accent3="accent3" accent4="accent4" accent5="accent5" accent6="accent6" hlink="hlink" folHlink="folHlink"/>
  <p:sldLayoutIdLst>
    <p:sldLayoutId id="2147483668" r:id="rId1"/>
    <p:sldLayoutId id="2147483669" r:id="rId2"/>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Arial" pitchFamily="34" charset="0"/>
        </a:defRPr>
      </a:lvl2pPr>
      <a:lvl3pPr algn="l" rtl="0" eaLnBrk="1" fontAlgn="base" hangingPunct="1">
        <a:spcBef>
          <a:spcPct val="0"/>
        </a:spcBef>
        <a:spcAft>
          <a:spcPct val="0"/>
        </a:spcAft>
        <a:defRPr sz="4400">
          <a:solidFill>
            <a:schemeClr val="tx2"/>
          </a:solidFill>
          <a:latin typeface="Arial" pitchFamily="34" charset="0"/>
        </a:defRPr>
      </a:lvl3pPr>
      <a:lvl4pPr algn="l" rtl="0" eaLnBrk="1" fontAlgn="base" hangingPunct="1">
        <a:spcBef>
          <a:spcPct val="0"/>
        </a:spcBef>
        <a:spcAft>
          <a:spcPct val="0"/>
        </a:spcAft>
        <a:defRPr sz="4400">
          <a:solidFill>
            <a:schemeClr val="tx2"/>
          </a:solidFill>
          <a:latin typeface="Arial" pitchFamily="34" charset="0"/>
        </a:defRPr>
      </a:lvl4pPr>
      <a:lvl5pPr algn="l" rtl="0" eaLnBrk="1" fontAlgn="base" hangingPunct="1">
        <a:spcBef>
          <a:spcPct val="0"/>
        </a:spcBef>
        <a:spcAft>
          <a:spcPct val="0"/>
        </a:spcAft>
        <a:defRPr sz="4400">
          <a:solidFill>
            <a:schemeClr val="tx2"/>
          </a:solidFill>
          <a:latin typeface="Arial" pitchFamily="34" charset="0"/>
        </a:defRPr>
      </a:lvl5pPr>
      <a:lvl6pPr marL="457200" algn="l" rtl="0" eaLnBrk="1" fontAlgn="base" hangingPunct="1">
        <a:spcBef>
          <a:spcPct val="0"/>
        </a:spcBef>
        <a:spcAft>
          <a:spcPct val="0"/>
        </a:spcAft>
        <a:defRPr sz="4400">
          <a:solidFill>
            <a:schemeClr val="tx2"/>
          </a:solidFill>
          <a:latin typeface="Arial" pitchFamily="34" charset="0"/>
        </a:defRPr>
      </a:lvl6pPr>
      <a:lvl7pPr marL="914400" algn="l" rtl="0" eaLnBrk="1" fontAlgn="base" hangingPunct="1">
        <a:spcBef>
          <a:spcPct val="0"/>
        </a:spcBef>
        <a:spcAft>
          <a:spcPct val="0"/>
        </a:spcAft>
        <a:defRPr sz="4400">
          <a:solidFill>
            <a:schemeClr val="tx2"/>
          </a:solidFill>
          <a:latin typeface="Arial" pitchFamily="34" charset="0"/>
        </a:defRPr>
      </a:lvl7pPr>
      <a:lvl8pPr marL="1371600" algn="l" rtl="0" eaLnBrk="1" fontAlgn="base" hangingPunct="1">
        <a:spcBef>
          <a:spcPct val="0"/>
        </a:spcBef>
        <a:spcAft>
          <a:spcPct val="0"/>
        </a:spcAft>
        <a:defRPr sz="4400">
          <a:solidFill>
            <a:schemeClr val="tx2"/>
          </a:solidFill>
          <a:latin typeface="Arial" pitchFamily="34" charset="0"/>
        </a:defRPr>
      </a:lvl8pPr>
      <a:lvl9pPr marL="1828800" algn="l" rtl="0" eaLnBrk="1" fontAlgn="base" hangingPunct="1">
        <a:spcBef>
          <a:spcPct val="0"/>
        </a:spcBef>
        <a:spcAft>
          <a:spcPct val="0"/>
        </a:spcAft>
        <a:defRPr sz="4400">
          <a:solidFill>
            <a:schemeClr val="tx2"/>
          </a:solidFill>
          <a:latin typeface="Arial" pitchFamily="34" charset="0"/>
        </a:defRPr>
      </a:lvl9pPr>
    </p:titleStyle>
    <p:bodyStyle>
      <a:lvl1pPr marL="469900" indent="-469900" algn="l" rtl="0" eaLnBrk="1" fontAlgn="base" hangingPunct="1">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1" fontAlgn="base" hangingPunct="1">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1" fontAlgn="base" hangingPunct="1">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7/11/2016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226040672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ndara" pitchFamily="34" charset="0"/>
        </a:defRPr>
      </a:lvl2pPr>
      <a:lvl3pPr algn="ctr" rtl="0" eaLnBrk="1" fontAlgn="base" hangingPunct="1">
        <a:spcBef>
          <a:spcPct val="0"/>
        </a:spcBef>
        <a:spcAft>
          <a:spcPct val="0"/>
        </a:spcAft>
        <a:defRPr sz="4400">
          <a:solidFill>
            <a:schemeClr val="tx1"/>
          </a:solidFill>
          <a:latin typeface="Candara" pitchFamily="34" charset="0"/>
        </a:defRPr>
      </a:lvl3pPr>
      <a:lvl4pPr algn="ctr" rtl="0" eaLnBrk="1" fontAlgn="base" hangingPunct="1">
        <a:spcBef>
          <a:spcPct val="0"/>
        </a:spcBef>
        <a:spcAft>
          <a:spcPct val="0"/>
        </a:spcAft>
        <a:defRPr sz="4400">
          <a:solidFill>
            <a:schemeClr val="tx1"/>
          </a:solidFill>
          <a:latin typeface="Candara" pitchFamily="34" charset="0"/>
        </a:defRPr>
      </a:lvl4pPr>
      <a:lvl5pPr algn="ctr" rtl="0" eaLnBrk="1" fontAlgn="base" hangingPunct="1">
        <a:spcBef>
          <a:spcPct val="0"/>
        </a:spcBef>
        <a:spcAft>
          <a:spcPct val="0"/>
        </a:spcAft>
        <a:defRPr sz="4400">
          <a:solidFill>
            <a:schemeClr val="tx1"/>
          </a:solidFill>
          <a:latin typeface="Candara" pitchFamily="34" charset="0"/>
        </a:defRPr>
      </a:lvl5pPr>
      <a:lvl6pPr marL="457200" algn="ctr" rtl="0" eaLnBrk="1" fontAlgn="base" hangingPunct="1">
        <a:spcBef>
          <a:spcPct val="0"/>
        </a:spcBef>
        <a:spcAft>
          <a:spcPct val="0"/>
        </a:spcAft>
        <a:defRPr sz="4400">
          <a:solidFill>
            <a:schemeClr val="tx1"/>
          </a:solidFill>
          <a:latin typeface="Candara" pitchFamily="34" charset="0"/>
        </a:defRPr>
      </a:lvl6pPr>
      <a:lvl7pPr marL="914400" algn="ctr" rtl="0" eaLnBrk="1" fontAlgn="base" hangingPunct="1">
        <a:spcBef>
          <a:spcPct val="0"/>
        </a:spcBef>
        <a:spcAft>
          <a:spcPct val="0"/>
        </a:spcAft>
        <a:defRPr sz="4400">
          <a:solidFill>
            <a:schemeClr val="tx1"/>
          </a:solidFill>
          <a:latin typeface="Candara" pitchFamily="34" charset="0"/>
        </a:defRPr>
      </a:lvl7pPr>
      <a:lvl8pPr marL="1371600" algn="ctr" rtl="0" eaLnBrk="1" fontAlgn="base" hangingPunct="1">
        <a:spcBef>
          <a:spcPct val="0"/>
        </a:spcBef>
        <a:spcAft>
          <a:spcPct val="0"/>
        </a:spcAft>
        <a:defRPr sz="4400">
          <a:solidFill>
            <a:schemeClr val="tx1"/>
          </a:solidFill>
          <a:latin typeface="Candara" pitchFamily="34" charset="0"/>
        </a:defRPr>
      </a:lvl8pPr>
      <a:lvl9pPr marL="1828800" algn="ctr" rtl="0" eaLnBrk="1" fontAlgn="base" hangingPunct="1">
        <a:spcBef>
          <a:spcPct val="0"/>
        </a:spcBef>
        <a:spcAft>
          <a:spcPct val="0"/>
        </a:spcAft>
        <a:defRPr sz="4400">
          <a:solidFill>
            <a:schemeClr val="tx1"/>
          </a:solidFill>
          <a:latin typeface="Candar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33626"/>
            <a:ext cx="10363200" cy="1470025"/>
          </a:xfrm>
        </p:spPr>
        <p:txBody>
          <a:bodyPr/>
          <a:lstStyle/>
          <a:p>
            <a:r>
              <a:rPr lang="en-US" dirty="0"/>
              <a:t>Behavioral Assessment Training: </a:t>
            </a:r>
            <a:br>
              <a:rPr lang="en-US" dirty="0"/>
            </a:br>
            <a:r>
              <a:rPr lang="en-US" sz="3500" dirty="0"/>
              <a:t>Baseline Behavior Assessment, Demographics, Baseline Vaginal Practices</a:t>
            </a:r>
            <a:r>
              <a:rPr lang="en-US" dirty="0"/>
              <a:t/>
            </a:r>
            <a:br>
              <a:rPr lang="en-US" dirty="0"/>
            </a:br>
            <a:endParaRPr lang="en-US" dirty="0"/>
          </a:p>
        </p:txBody>
      </p:sp>
      <p:sp>
        <p:nvSpPr>
          <p:cNvPr id="3" name="Subtitle 2"/>
          <p:cNvSpPr>
            <a:spLocks noGrp="1"/>
          </p:cNvSpPr>
          <p:nvPr>
            <p:ph type="subTitle" idx="1"/>
          </p:nvPr>
        </p:nvSpPr>
        <p:spPr>
          <a:xfrm>
            <a:off x="1828800" y="4622800"/>
            <a:ext cx="8534400" cy="1752600"/>
          </a:xfrm>
        </p:spPr>
        <p:txBody>
          <a:bodyPr/>
          <a:lstStyle/>
          <a:p>
            <a:r>
              <a:rPr lang="en-US" dirty="0"/>
              <a:t>Ariana Katz</a:t>
            </a:r>
          </a:p>
          <a:p>
            <a:r>
              <a:rPr lang="en-US" dirty="0"/>
              <a:t>WGHI/RTI International</a:t>
            </a:r>
          </a:p>
          <a:p>
            <a:r>
              <a:rPr lang="en-US" dirty="0"/>
              <a:t>San Francisco, CA</a:t>
            </a:r>
          </a:p>
        </p:txBody>
      </p:sp>
      <p:pic>
        <p:nvPicPr>
          <p:cNvPr id="4" name="Picture 3" descr="Screen Shot 2016-06-03 at 4.20.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7200" y="129055"/>
            <a:ext cx="3576544" cy="1715396"/>
          </a:xfrm>
          <a:prstGeom prst="rect">
            <a:avLst/>
          </a:prstGeom>
        </p:spPr>
      </p:pic>
    </p:spTree>
    <p:extLst>
      <p:ext uri="{BB962C8B-B14F-4D97-AF65-F5344CB8AC3E}">
        <p14:creationId xmlns:p14="http://schemas.microsoft.com/office/powerpoint/2010/main" val="2551254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NEW</a:t>
            </a:r>
            <a:r>
              <a:rPr lang="en-US" dirty="0">
                <a:solidFill>
                  <a:srgbClr val="740074"/>
                </a:solidFill>
              </a:rPr>
              <a:t> Baseline Behavior Questions</a:t>
            </a:r>
          </a:p>
        </p:txBody>
      </p:sp>
      <p:sp>
        <p:nvSpPr>
          <p:cNvPr id="3" name="Content Placeholder 2"/>
          <p:cNvSpPr>
            <a:spLocks noGrp="1"/>
          </p:cNvSpPr>
          <p:nvPr>
            <p:ph sz="half" idx="1"/>
          </p:nvPr>
        </p:nvSpPr>
        <p:spPr>
          <a:xfrm>
            <a:off x="216568" y="1600201"/>
            <a:ext cx="5879432" cy="5089357"/>
          </a:xfrm>
        </p:spPr>
        <p:txBody>
          <a:bodyPr/>
          <a:lstStyle/>
          <a:p>
            <a:r>
              <a:rPr lang="en-US" dirty="0">
                <a:solidFill>
                  <a:srgbClr val="00B0F0"/>
                </a:solidFill>
              </a:rPr>
              <a:t>Change in sex partner since ASPIRE</a:t>
            </a:r>
          </a:p>
          <a:p>
            <a:pPr lvl="1"/>
            <a:r>
              <a:rPr lang="en-US" sz="2200" dirty="0"/>
              <a:t>May influence decision to choose/not choose ring</a:t>
            </a:r>
          </a:p>
          <a:p>
            <a:r>
              <a:rPr lang="en-US" dirty="0">
                <a:solidFill>
                  <a:srgbClr val="00B0F0"/>
                </a:solidFill>
              </a:rPr>
              <a:t>Age of primary sex partner</a:t>
            </a:r>
          </a:p>
          <a:p>
            <a:pPr lvl="1"/>
            <a:r>
              <a:rPr lang="en-US" sz="2200" dirty="0"/>
              <a:t>Help characterize sexual partner</a:t>
            </a:r>
          </a:p>
          <a:p>
            <a:r>
              <a:rPr lang="en-US" dirty="0">
                <a:solidFill>
                  <a:srgbClr val="00B0F0"/>
                </a:solidFill>
              </a:rPr>
              <a:t>Financial material/support from primary partner</a:t>
            </a:r>
          </a:p>
          <a:p>
            <a:pPr lvl="1"/>
            <a:r>
              <a:rPr lang="en-US" sz="2200" dirty="0"/>
              <a:t>May influence motivation to join</a:t>
            </a:r>
          </a:p>
          <a:p>
            <a:r>
              <a:rPr lang="en-US" dirty="0">
                <a:solidFill>
                  <a:srgbClr val="00B0F0"/>
                </a:solidFill>
              </a:rPr>
              <a:t>Intimate partner violence</a:t>
            </a:r>
            <a:r>
              <a:rPr lang="en-US" dirty="0"/>
              <a:t>**</a:t>
            </a:r>
          </a:p>
          <a:p>
            <a:pPr lvl="1"/>
            <a:r>
              <a:rPr lang="en-US" sz="2200" dirty="0"/>
              <a:t>May influence decision to choose/not choose ring</a:t>
            </a:r>
          </a:p>
          <a:p>
            <a:pPr lvl="1"/>
            <a:r>
              <a:rPr lang="en-US" sz="2200" dirty="0"/>
              <a:t>Will help characterize participants</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735838683"/>
              </p:ext>
            </p:extLst>
          </p:nvPr>
        </p:nvGraphicFramePr>
        <p:xfrm>
          <a:off x="6197599" y="1744249"/>
          <a:ext cx="5816599" cy="2340801"/>
        </p:xfrm>
        <a:graphic>
          <a:graphicData uri="http://schemas.openxmlformats.org/drawingml/2006/table">
            <a:tbl>
              <a:tblPr firstRow="1" firstCol="1" bandRow="1"/>
              <a:tblGrid>
                <a:gridCol w="430859">
                  <a:extLst>
                    <a:ext uri="{9D8B030D-6E8A-4147-A177-3AD203B41FA5}">
                      <a16:colId xmlns:a16="http://schemas.microsoft.com/office/drawing/2014/main" xmlns="" val="20000"/>
                    </a:ext>
                  </a:extLst>
                </a:gridCol>
                <a:gridCol w="4115741">
                  <a:extLst>
                    <a:ext uri="{9D8B030D-6E8A-4147-A177-3AD203B41FA5}">
                      <a16:colId xmlns:a16="http://schemas.microsoft.com/office/drawing/2014/main" xmlns="" val="20001"/>
                    </a:ext>
                  </a:extLst>
                </a:gridCol>
                <a:gridCol w="1269999">
                  <a:extLst>
                    <a:ext uri="{9D8B030D-6E8A-4147-A177-3AD203B41FA5}">
                      <a16:colId xmlns:a16="http://schemas.microsoft.com/office/drawing/2014/main" xmlns="" val="20002"/>
                    </a:ext>
                  </a:extLst>
                </a:gridCol>
              </a:tblGrid>
              <a:tr h="687399">
                <a:tc>
                  <a:txBody>
                    <a:bodyPr/>
                    <a:lstStyle/>
                    <a:p>
                      <a:pPr marL="0" marR="0" indent="0">
                        <a:lnSpc>
                          <a:spcPct val="107000"/>
                        </a:lnSpc>
                        <a:spcBef>
                          <a:spcPts val="300"/>
                        </a:spcBef>
                        <a:spcAft>
                          <a:spcPts val="300"/>
                        </a:spcAft>
                        <a:tabLst>
                          <a:tab pos="228600" algn="l"/>
                          <a:tab pos="1885950" algn="l"/>
                          <a:tab pos="2228850" algn="l"/>
                          <a:tab pos="28575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2</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300"/>
                        </a:spcBef>
                        <a:spcAft>
                          <a:spcPts val="300"/>
                        </a:spcAft>
                        <a:tabLst>
                          <a:tab pos="228600" algn="l"/>
                          <a:tab pos="4572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Is your primary sex partner the same partner you had when you exited ASPIRE?</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000" baseline="-25000">
                          <a:effectLst/>
                          <a:latin typeface="Calibri" panose="020F0502020204030204" pitchFamily="34" charset="0"/>
                          <a:ea typeface="Times New Roman" panose="02020603050405020304" pitchFamily="18" charset="0"/>
                          <a:cs typeface="Times New Roman" panose="02020603050405020304" pitchFamily="18" charset="0"/>
                        </a:rPr>
                        <a:t>1</a:t>
                      </a:r>
                      <a:r>
                        <a:rPr lang="en-US" sz="1000">
                          <a:effectLst/>
                          <a:latin typeface="Calibri" panose="020F0502020204030204" pitchFamily="34" charset="0"/>
                          <a:ea typeface="Times New Roman" panose="02020603050405020304" pitchFamily="18" charset="0"/>
                          <a:cs typeface="Times New Roman" panose="02020603050405020304" pitchFamily="18" charset="0"/>
                        </a:rPr>
                        <a:t>	Yes</a:t>
                      </a:r>
                    </a:p>
                    <a:p>
                      <a:pPr marL="0" marR="0">
                        <a:lnSpc>
                          <a:spcPct val="107000"/>
                        </a:lnSpc>
                        <a:spcBef>
                          <a:spcPts val="300"/>
                        </a:spcBef>
                        <a:spcAft>
                          <a:spcPts val="300"/>
                        </a:spcAft>
                        <a:tabLst>
                          <a:tab pos="275590" algn="l"/>
                        </a:tabLst>
                      </a:pPr>
                      <a:r>
                        <a:rPr lang="en-US" sz="1000" baseline="-25000">
                          <a:effectLst/>
                          <a:latin typeface="Calibri" panose="020F0502020204030204" pitchFamily="34" charset="0"/>
                          <a:ea typeface="Times New Roman" panose="02020603050405020304" pitchFamily="18" charset="0"/>
                          <a:cs typeface="Times New Roman" panose="02020603050405020304" pitchFamily="18" charset="0"/>
                        </a:rPr>
                        <a:t>2     </a:t>
                      </a:r>
                      <a:r>
                        <a:rPr lang="en-US" sz="100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00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78604">
                <a:tc>
                  <a:txBody>
                    <a:bodyPr/>
                    <a:lstStyle/>
                    <a:p>
                      <a:pPr marL="0" marR="0" indent="0">
                        <a:lnSpc>
                          <a:spcPct val="107000"/>
                        </a:lnSpc>
                        <a:spcBef>
                          <a:spcPts val="300"/>
                        </a:spcBef>
                        <a:spcAft>
                          <a:spcPts val="300"/>
                        </a:spcAft>
                        <a:tabLst>
                          <a:tab pos="228600" algn="l"/>
                          <a:tab pos="1885950" algn="l"/>
                          <a:tab pos="2228850" algn="l"/>
                          <a:tab pos="2857500" algn="l"/>
                        </a:tabLst>
                      </a:pPr>
                      <a:r>
                        <a:rPr lang="en-US" sz="1200">
                          <a:effectLst/>
                          <a:latin typeface="Calibri" panose="020F0502020204030204" pitchFamily="34" charset="0"/>
                          <a:ea typeface="Times New Roman" panose="02020603050405020304" pitchFamily="18" charset="0"/>
                          <a:cs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300"/>
                        </a:spcBef>
                        <a:spcAft>
                          <a:spcPts val="300"/>
                        </a:spcAft>
                        <a:tabLst>
                          <a:tab pos="228600" algn="l"/>
                          <a:tab pos="4572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How old is your primary sex partner?</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000" dirty="0">
                          <a:effectLst/>
                          <a:latin typeface="Calibri" panose="020F0502020204030204" pitchFamily="34" charset="0"/>
                          <a:ea typeface="Batang" panose="02030600000101010101" pitchFamily="18" charset="-127"/>
                          <a:cs typeface="Times New Roman" panose="02020603050405020304" pitchFamily="18" charset="0"/>
                        </a:rPr>
                        <a:t> # </a:t>
                      </a:r>
                      <a:r>
                        <a:rPr lang="en-US" sz="1000" i="1" dirty="0">
                          <a:effectLst/>
                          <a:latin typeface="Calibri" panose="020F0502020204030204" pitchFamily="34" charset="0"/>
                          <a:ea typeface="Batang" panose="02030600000101010101" pitchFamily="18" charset="-127"/>
                          <a:cs typeface="Times New Roman" panose="02020603050405020304" pitchFamily="18" charset="0"/>
                        </a:rPr>
                        <a:t>years OR don’t know</a:t>
                      </a:r>
                      <a:r>
                        <a:rPr lang="en-US" sz="1000" dirty="0">
                          <a:effectLst/>
                          <a:latin typeface="Calibri" panose="020F0502020204030204" pitchFamily="34" charset="0"/>
                          <a:ea typeface="Batang" panose="02030600000101010101" pitchFamily="18" charset="-127"/>
                          <a:cs typeface="Times New Roman" panose="02020603050405020304" pitchFamily="18" charset="0"/>
                        </a:rPr>
                        <a:t> </a:t>
                      </a:r>
                      <a:r>
                        <a:rPr lang="en-US" sz="1000" i="1" dirty="0">
                          <a:effectLst/>
                          <a:latin typeface="Calibri" panose="020F0502020204030204" pitchFamily="34" charset="0"/>
                          <a:ea typeface="Batang" panose="02030600000101010101" pitchFamily="18" charset="-127"/>
                          <a:cs typeface="Times New Roman" panose="02020603050405020304" pitchFamily="18" charset="0"/>
                        </a:rPr>
                        <a:t>   </a:t>
                      </a:r>
                      <a:endParaRPr lang="en-US" sz="1000" dirty="0">
                        <a:effectLst/>
                        <a:latin typeface="Calibri" panose="020F0502020204030204" pitchFamily="34" charset="0"/>
                        <a:ea typeface="Batang" panose="02030600000101010101" pitchFamily="18" charset="-127"/>
                        <a:cs typeface="Times New Roman" panose="02020603050405020304" pitchFamily="18"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87399">
                <a:tc>
                  <a:txBody>
                    <a:bodyPr/>
                    <a:lstStyle/>
                    <a:p>
                      <a:pPr marL="0" marR="0" indent="0">
                        <a:lnSpc>
                          <a:spcPct val="107000"/>
                        </a:lnSpc>
                        <a:spcBef>
                          <a:spcPts val="300"/>
                        </a:spcBef>
                        <a:spcAft>
                          <a:spcPts val="300"/>
                        </a:spcAft>
                        <a:tabLst>
                          <a:tab pos="228600" algn="l"/>
                          <a:tab pos="1885950" algn="l"/>
                          <a:tab pos="2228850" algn="l"/>
                          <a:tab pos="2857500" algn="l"/>
                        </a:tabLst>
                      </a:pPr>
                      <a:r>
                        <a:rPr lang="en-US" sz="1200">
                          <a:effectLst/>
                          <a:latin typeface="Calibri" panose="020F0502020204030204" pitchFamily="34" charset="0"/>
                          <a:ea typeface="Times New Roman" panose="02020603050405020304" pitchFamily="18" charset="0"/>
                          <a:cs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300"/>
                        </a:spcBef>
                        <a:spcAft>
                          <a:spcPts val="300"/>
                        </a:spcAft>
                        <a:tabLst>
                          <a:tab pos="228600" algn="l"/>
                          <a:tab pos="4572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Are you currently living with your primary sex partner?</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0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Yes</a:t>
                      </a:r>
                    </a:p>
                    <a:p>
                      <a:pPr marL="0" marR="0">
                        <a:lnSpc>
                          <a:spcPct val="107000"/>
                        </a:lnSpc>
                        <a:spcBef>
                          <a:spcPts val="300"/>
                        </a:spcBef>
                        <a:spcAft>
                          <a:spcPts val="300"/>
                        </a:spcAft>
                        <a:tabLst>
                          <a:tab pos="275590" algn="l"/>
                        </a:tabLst>
                      </a:pPr>
                      <a:r>
                        <a:rPr lang="en-US" sz="10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87399">
                <a:tc>
                  <a:txBody>
                    <a:bodyPr/>
                    <a:lstStyle/>
                    <a:p>
                      <a:pPr marL="0" marR="0" indent="0">
                        <a:lnSpc>
                          <a:spcPct val="107000"/>
                        </a:lnSpc>
                        <a:spcBef>
                          <a:spcPts val="300"/>
                        </a:spcBef>
                        <a:spcAft>
                          <a:spcPts val="300"/>
                        </a:spcAft>
                        <a:tabLst>
                          <a:tab pos="228600" algn="l"/>
                          <a:tab pos="1885950" algn="l"/>
                          <a:tab pos="2228850" algn="l"/>
                          <a:tab pos="2857500" algn="l"/>
                        </a:tabLst>
                      </a:pPr>
                      <a:r>
                        <a:rPr lang="en-US" sz="1200">
                          <a:effectLst/>
                          <a:latin typeface="Calibri" panose="020F0502020204030204" pitchFamily="34" charset="0"/>
                          <a:ea typeface="Times New Roman" panose="02020603050405020304" pitchFamily="18" charset="0"/>
                          <a:cs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300"/>
                        </a:spcBef>
                        <a:spcAft>
                          <a:spcPts val="300"/>
                        </a:spcAft>
                        <a:tabLst>
                          <a:tab pos="228600" algn="l"/>
                          <a:tab pos="4572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Does your primary sex partner provide you with financial and/or material support?</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0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Yes</a:t>
                      </a:r>
                    </a:p>
                    <a:p>
                      <a:pPr marL="0" marR="0">
                        <a:lnSpc>
                          <a:spcPct val="107000"/>
                        </a:lnSpc>
                        <a:spcBef>
                          <a:spcPts val="300"/>
                        </a:spcBef>
                        <a:spcAft>
                          <a:spcPts val="300"/>
                        </a:spcAft>
                        <a:tabLst>
                          <a:tab pos="275590" algn="l"/>
                        </a:tabLst>
                      </a:pPr>
                      <a:r>
                        <a:rPr lang="en-US" sz="10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674971289"/>
              </p:ext>
            </p:extLst>
          </p:nvPr>
        </p:nvGraphicFramePr>
        <p:xfrm>
          <a:off x="6197599" y="4229100"/>
          <a:ext cx="5816599" cy="2340750"/>
        </p:xfrm>
        <a:graphic>
          <a:graphicData uri="http://schemas.openxmlformats.org/drawingml/2006/table">
            <a:tbl>
              <a:tblPr firstRow="1" firstCol="1" bandRow="1"/>
              <a:tblGrid>
                <a:gridCol w="430859">
                  <a:extLst>
                    <a:ext uri="{9D8B030D-6E8A-4147-A177-3AD203B41FA5}">
                      <a16:colId xmlns:a16="http://schemas.microsoft.com/office/drawing/2014/main" xmlns="" val="20000"/>
                    </a:ext>
                  </a:extLst>
                </a:gridCol>
                <a:gridCol w="4248751">
                  <a:extLst>
                    <a:ext uri="{9D8B030D-6E8A-4147-A177-3AD203B41FA5}">
                      <a16:colId xmlns:a16="http://schemas.microsoft.com/office/drawing/2014/main" xmlns="" val="20001"/>
                    </a:ext>
                  </a:extLst>
                </a:gridCol>
                <a:gridCol w="1136989">
                  <a:extLst>
                    <a:ext uri="{9D8B030D-6E8A-4147-A177-3AD203B41FA5}">
                      <a16:colId xmlns:a16="http://schemas.microsoft.com/office/drawing/2014/main" xmlns="" val="20002"/>
                    </a:ext>
                  </a:extLst>
                </a:gridCol>
              </a:tblGrid>
              <a:tr h="677605">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next questions are about your relationship with your primary sex partner or any other partners. In the past 12 months, has your primary sex partner or ANY other current or previous partner ever:</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20249">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14a</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Slapped you, hit you with a fist or something else, or beaten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aseline="-25000">
                          <a:effectLst/>
                          <a:latin typeface="Calibri" panose="020F0502020204030204" pitchFamily="34" charset="0"/>
                          <a:ea typeface="Calibri" panose="020F0502020204030204" pitchFamily="34" charset="0"/>
                          <a:cs typeface="Times New Roman" panose="02020603050405020304" pitchFamily="18" charset="0"/>
                        </a:rPr>
                        <a:t>1</a:t>
                      </a:r>
                      <a:r>
                        <a:rPr lang="en-US" sz="110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1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sz="1100">
                          <a:effectLst/>
                          <a:latin typeface="Calibri" panose="020F0502020204030204" pitchFamily="34" charset="0"/>
                          <a:ea typeface="Calibri" panose="020F0502020204030204" pitchFamily="34" charset="0"/>
                          <a:cs typeface="Times New Roman" panose="02020603050405020304" pitchFamily="18" charset="0"/>
                        </a:rPr>
                        <a:t> No</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20249">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14b</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Kicked, dragged, pushed, pulled your hair, choked or burnt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aseline="-25000">
                          <a:effectLst/>
                          <a:latin typeface="Calibri" panose="020F0502020204030204" pitchFamily="34" charset="0"/>
                          <a:ea typeface="Calibri" panose="020F0502020204030204" pitchFamily="34" charset="0"/>
                          <a:cs typeface="Times New Roman" panose="02020603050405020304" pitchFamily="18" charset="0"/>
                        </a:rPr>
                        <a:t>1</a:t>
                      </a:r>
                      <a:r>
                        <a:rPr lang="en-US" sz="110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1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sz="1100">
                          <a:effectLst/>
                          <a:latin typeface="Calibri" panose="020F0502020204030204" pitchFamily="34" charset="0"/>
                          <a:ea typeface="Calibri" panose="020F0502020204030204" pitchFamily="34" charset="0"/>
                          <a:cs typeface="Times New Roman" panose="02020603050405020304" pitchFamily="18" charset="0"/>
                        </a:rPr>
                        <a:t> No</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2264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15</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the past 12 months, has your primary sex partner or ANY other current or previous partner ever forced you to have sex by holding you down or hurting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1100" dirty="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100" dirty="0">
                          <a:effectLst/>
                          <a:latin typeface="Calibri" panose="020F0502020204030204" pitchFamily="34" charset="0"/>
                          <a:ea typeface="Calibri" panose="020F0502020204030204" pitchFamily="34" charset="0"/>
                          <a:cs typeface="Times New Roman" panose="02020603050405020304" pitchFamily="18" charset="0"/>
                        </a:rPr>
                        <a:t> No</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033745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NEW</a:t>
            </a:r>
            <a:r>
              <a:rPr lang="en-US" dirty="0">
                <a:solidFill>
                  <a:srgbClr val="740074"/>
                </a:solidFill>
              </a:rPr>
              <a:t> Baseline Behavior Questions</a:t>
            </a:r>
          </a:p>
        </p:txBody>
      </p:sp>
      <p:sp>
        <p:nvSpPr>
          <p:cNvPr id="3" name="Content Placeholder 2"/>
          <p:cNvSpPr>
            <a:spLocks noGrp="1"/>
          </p:cNvSpPr>
          <p:nvPr>
            <p:ph sz="half" idx="1"/>
          </p:nvPr>
        </p:nvSpPr>
        <p:spPr>
          <a:xfrm>
            <a:off x="216568" y="1600201"/>
            <a:ext cx="5879432" cy="5089357"/>
          </a:xfrm>
        </p:spPr>
        <p:txBody>
          <a:bodyPr/>
          <a:lstStyle/>
          <a:p>
            <a:r>
              <a:rPr lang="en-US" dirty="0">
                <a:solidFill>
                  <a:srgbClr val="00B0F0"/>
                </a:solidFill>
              </a:rPr>
              <a:t>Change in sex partner since ASPIRE</a:t>
            </a:r>
          </a:p>
          <a:p>
            <a:pPr lvl="1"/>
            <a:r>
              <a:rPr lang="en-US" sz="2200" dirty="0"/>
              <a:t>May influence decision to choose/not choose ring</a:t>
            </a:r>
          </a:p>
          <a:p>
            <a:r>
              <a:rPr lang="en-US" dirty="0">
                <a:solidFill>
                  <a:srgbClr val="00B0F0"/>
                </a:solidFill>
              </a:rPr>
              <a:t>Age of primary sex partner</a:t>
            </a:r>
          </a:p>
          <a:p>
            <a:pPr lvl="1"/>
            <a:r>
              <a:rPr lang="en-US" sz="2200" dirty="0"/>
              <a:t>Help characterize sexual partner</a:t>
            </a:r>
          </a:p>
          <a:p>
            <a:r>
              <a:rPr lang="en-US" dirty="0">
                <a:solidFill>
                  <a:srgbClr val="00B0F0"/>
                </a:solidFill>
              </a:rPr>
              <a:t>Financial material/support from primary partner</a:t>
            </a:r>
          </a:p>
          <a:p>
            <a:pPr lvl="1"/>
            <a:r>
              <a:rPr lang="en-US" sz="2200" dirty="0"/>
              <a:t>May influence motivation to join</a:t>
            </a:r>
          </a:p>
          <a:p>
            <a:r>
              <a:rPr lang="en-US" dirty="0">
                <a:solidFill>
                  <a:srgbClr val="00B0F0"/>
                </a:solidFill>
              </a:rPr>
              <a:t>Intimate partner violence</a:t>
            </a:r>
            <a:r>
              <a:rPr lang="en-US" dirty="0"/>
              <a:t>**</a:t>
            </a:r>
          </a:p>
          <a:p>
            <a:pPr lvl="1"/>
            <a:r>
              <a:rPr lang="en-US" sz="2200" dirty="0"/>
              <a:t>May influence decision to choose/not choose ring</a:t>
            </a:r>
          </a:p>
          <a:p>
            <a:pPr lvl="1"/>
            <a:r>
              <a:rPr lang="en-US" sz="2200" dirty="0"/>
              <a:t>Will help characterize participants</a:t>
            </a:r>
          </a:p>
        </p:txBody>
      </p:sp>
      <p:graphicFrame>
        <p:nvGraphicFramePr>
          <p:cNvPr id="6" name="Table 5"/>
          <p:cNvGraphicFramePr>
            <a:graphicFrameLocks noGrp="1"/>
          </p:cNvGraphicFramePr>
          <p:nvPr>
            <p:extLst/>
          </p:nvPr>
        </p:nvGraphicFramePr>
        <p:xfrm>
          <a:off x="6197599" y="4229100"/>
          <a:ext cx="5816599" cy="2340750"/>
        </p:xfrm>
        <a:graphic>
          <a:graphicData uri="http://schemas.openxmlformats.org/drawingml/2006/table">
            <a:tbl>
              <a:tblPr firstRow="1" firstCol="1" bandRow="1"/>
              <a:tblGrid>
                <a:gridCol w="430859">
                  <a:extLst>
                    <a:ext uri="{9D8B030D-6E8A-4147-A177-3AD203B41FA5}">
                      <a16:colId xmlns:a16="http://schemas.microsoft.com/office/drawing/2014/main" xmlns="" val="20000"/>
                    </a:ext>
                  </a:extLst>
                </a:gridCol>
                <a:gridCol w="4248751">
                  <a:extLst>
                    <a:ext uri="{9D8B030D-6E8A-4147-A177-3AD203B41FA5}">
                      <a16:colId xmlns:a16="http://schemas.microsoft.com/office/drawing/2014/main" xmlns="" val="20001"/>
                    </a:ext>
                  </a:extLst>
                </a:gridCol>
                <a:gridCol w="1136989">
                  <a:extLst>
                    <a:ext uri="{9D8B030D-6E8A-4147-A177-3AD203B41FA5}">
                      <a16:colId xmlns:a16="http://schemas.microsoft.com/office/drawing/2014/main" xmlns="" val="20002"/>
                    </a:ext>
                  </a:extLst>
                </a:gridCol>
              </a:tblGrid>
              <a:tr h="677605">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next questions are about your relationship with your primary sex partner or any other partners. In the past 12 months, has your primary sex partner or ANY other current or previous partner ever:</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420249">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14a</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Slapped you, hit you with a fist or something else, or beaten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aseline="-25000">
                          <a:effectLst/>
                          <a:latin typeface="Calibri" panose="020F0502020204030204" pitchFamily="34" charset="0"/>
                          <a:ea typeface="Calibri" panose="020F0502020204030204" pitchFamily="34" charset="0"/>
                          <a:cs typeface="Times New Roman" panose="02020603050405020304" pitchFamily="18" charset="0"/>
                        </a:rPr>
                        <a:t>1</a:t>
                      </a:r>
                      <a:r>
                        <a:rPr lang="en-US" sz="110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1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sz="1100">
                          <a:effectLst/>
                          <a:latin typeface="Calibri" panose="020F0502020204030204" pitchFamily="34" charset="0"/>
                          <a:ea typeface="Calibri" panose="020F0502020204030204" pitchFamily="34" charset="0"/>
                          <a:cs typeface="Times New Roman" panose="02020603050405020304" pitchFamily="18" charset="0"/>
                        </a:rPr>
                        <a:t> No</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20249">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14b</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Kicked, dragged, pushed, pulled your hair, choked or burnt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aseline="-25000">
                          <a:effectLst/>
                          <a:latin typeface="Calibri" panose="020F0502020204030204" pitchFamily="34" charset="0"/>
                          <a:ea typeface="Calibri" panose="020F0502020204030204" pitchFamily="34" charset="0"/>
                          <a:cs typeface="Times New Roman" panose="02020603050405020304" pitchFamily="18" charset="0"/>
                        </a:rPr>
                        <a:t>1</a:t>
                      </a:r>
                      <a:r>
                        <a:rPr lang="en-US" sz="110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1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sz="1100">
                          <a:effectLst/>
                          <a:latin typeface="Calibri" panose="020F0502020204030204" pitchFamily="34" charset="0"/>
                          <a:ea typeface="Calibri" panose="020F0502020204030204" pitchFamily="34" charset="0"/>
                          <a:cs typeface="Times New Roman" panose="02020603050405020304" pitchFamily="18" charset="0"/>
                        </a:rPr>
                        <a:t> No</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22647">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15</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the past 12 months, has your primary sex partner or ANY other current or previous partner ever forced you to have sex by holding you down or hurting you?</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1100" dirty="0">
                          <a:effectLst/>
                          <a:latin typeface="Calibri" panose="020F0502020204030204" pitchFamily="34" charset="0"/>
                          <a:ea typeface="Calibri" panose="020F0502020204030204" pitchFamily="34" charset="0"/>
                          <a:cs typeface="Times New Roman" panose="02020603050405020304" pitchFamily="18" charset="0"/>
                        </a:rPr>
                        <a:t> Yes</a:t>
                      </a:r>
                    </a:p>
                    <a:p>
                      <a:pPr marL="0" marR="0">
                        <a:lnSpc>
                          <a:spcPct val="107000"/>
                        </a:lnSpc>
                        <a:spcBef>
                          <a:spcPts val="0"/>
                        </a:spcBef>
                        <a:spcAft>
                          <a:spcPts val="0"/>
                        </a:spcAft>
                      </a:pPr>
                      <a:r>
                        <a:rPr lang="en-US" sz="1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100" dirty="0">
                          <a:effectLst/>
                          <a:latin typeface="Calibri" panose="020F0502020204030204" pitchFamily="34" charset="0"/>
                          <a:ea typeface="Calibri" panose="020F0502020204030204" pitchFamily="34" charset="0"/>
                          <a:cs typeface="Times New Roman" panose="02020603050405020304" pitchFamily="18" charset="0"/>
                        </a:rPr>
                        <a:t> No</a:t>
                      </a:r>
                    </a:p>
                    <a:p>
                      <a:pPr marL="0" marR="0">
                        <a:lnSpc>
                          <a:spcPct val="107000"/>
                        </a:lnSpc>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11" name="TextBox 10"/>
          <p:cNvSpPr txBox="1"/>
          <p:nvPr/>
        </p:nvSpPr>
        <p:spPr>
          <a:xfrm>
            <a:off x="6197599" y="2084705"/>
            <a:ext cx="2550694" cy="1477328"/>
          </a:xfrm>
          <a:prstGeom prst="rect">
            <a:avLst/>
          </a:prstGeom>
          <a:solidFill>
            <a:schemeClr val="accent1">
              <a:lumMod val="20000"/>
              <a:lumOff val="80000"/>
            </a:schemeClr>
          </a:solidFill>
        </p:spPr>
        <p:style>
          <a:lnRef idx="2">
            <a:schemeClr val="accent5"/>
          </a:lnRef>
          <a:fillRef idx="1">
            <a:schemeClr val="lt1"/>
          </a:fillRef>
          <a:effectRef idx="0">
            <a:schemeClr val="accent5"/>
          </a:effectRef>
          <a:fontRef idx="minor">
            <a:schemeClr val="dk1"/>
          </a:fontRef>
        </p:style>
        <p:txBody>
          <a:bodyPr wrap="square" rtlCol="0">
            <a:spAutoFit/>
          </a:bodyPr>
          <a:lstStyle/>
          <a:p>
            <a:pPr marL="0" lvl="1"/>
            <a:r>
              <a:rPr lang="en-US" dirty="0"/>
              <a:t>**Capture only harm caused by sex partners (not a stranger or other non-partner)</a:t>
            </a:r>
          </a:p>
          <a:p>
            <a:endParaRPr lang="en-US" dirty="0"/>
          </a:p>
        </p:txBody>
      </p:sp>
      <p:sp>
        <p:nvSpPr>
          <p:cNvPr id="4" name="Bent Arrow 3"/>
          <p:cNvSpPr/>
          <p:nvPr/>
        </p:nvSpPr>
        <p:spPr>
          <a:xfrm rot="5400000">
            <a:off x="8365519" y="3095018"/>
            <a:ext cx="1516856" cy="751308"/>
          </a:xfrm>
          <a:prstGeom prst="bentArrow">
            <a:avLst/>
          </a:prstGeom>
          <a:solidFill>
            <a:schemeClr val="accent1">
              <a:lumMod val="20000"/>
              <a:lumOff val="8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5083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NEW</a:t>
            </a:r>
            <a:r>
              <a:rPr lang="en-US" dirty="0">
                <a:solidFill>
                  <a:srgbClr val="740074"/>
                </a:solidFill>
              </a:rPr>
              <a:t> Baseline Behavior Questions</a:t>
            </a:r>
          </a:p>
        </p:txBody>
      </p:sp>
      <p:sp>
        <p:nvSpPr>
          <p:cNvPr id="3" name="Content Placeholder 2"/>
          <p:cNvSpPr>
            <a:spLocks noGrp="1"/>
          </p:cNvSpPr>
          <p:nvPr>
            <p:ph sz="half" idx="1"/>
          </p:nvPr>
        </p:nvSpPr>
        <p:spPr>
          <a:xfrm>
            <a:off x="-1" y="1600201"/>
            <a:ext cx="6096001" cy="4969649"/>
          </a:xfrm>
        </p:spPr>
        <p:txBody>
          <a:bodyPr/>
          <a:lstStyle/>
          <a:p>
            <a:r>
              <a:rPr lang="en-US" dirty="0">
                <a:solidFill>
                  <a:srgbClr val="00B0F0"/>
                </a:solidFill>
              </a:rPr>
              <a:t>HIV risk perception </a:t>
            </a:r>
          </a:p>
          <a:p>
            <a:pPr lvl="1"/>
            <a:r>
              <a:rPr lang="en-US" dirty="0"/>
              <a:t>Captures </a:t>
            </a:r>
            <a:r>
              <a:rPr lang="en-US" i="1" dirty="0"/>
              <a:t>perceived vulnerability </a:t>
            </a:r>
            <a:r>
              <a:rPr lang="en-US" dirty="0"/>
              <a:t>&amp; </a:t>
            </a:r>
            <a:r>
              <a:rPr lang="en-US" i="1" dirty="0"/>
              <a:t>perceived risk</a:t>
            </a:r>
          </a:p>
          <a:p>
            <a:pPr lvl="1"/>
            <a:r>
              <a:rPr lang="en-US" dirty="0"/>
              <a:t>Captures </a:t>
            </a:r>
            <a:r>
              <a:rPr lang="en-US" i="1" dirty="0"/>
              <a:t>worries</a:t>
            </a:r>
            <a:r>
              <a:rPr lang="en-US" dirty="0"/>
              <a:t> &amp; </a:t>
            </a:r>
            <a:r>
              <a:rPr lang="en-US" i="1" dirty="0"/>
              <a:t>likelihood</a:t>
            </a:r>
            <a:r>
              <a:rPr lang="en-US" dirty="0"/>
              <a:t> of acquiring HIV</a:t>
            </a:r>
          </a:p>
          <a:p>
            <a:r>
              <a:rPr lang="en-US" dirty="0">
                <a:solidFill>
                  <a:srgbClr val="00B0F0"/>
                </a:solidFill>
              </a:rPr>
              <a:t>Understanding of efficacy of dapivirine ring </a:t>
            </a:r>
          </a:p>
          <a:p>
            <a:pPr lvl="1"/>
            <a:r>
              <a:rPr lang="en-US" dirty="0"/>
              <a:t>Captures their understanding or belief about the level of protection </a:t>
            </a:r>
          </a:p>
          <a:p>
            <a:pPr lvl="1"/>
            <a:r>
              <a:rPr lang="en-US" dirty="0"/>
              <a:t>Not capturing what they heard from ASPIRE study results</a:t>
            </a:r>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236895801"/>
              </p:ext>
            </p:extLst>
          </p:nvPr>
        </p:nvGraphicFramePr>
        <p:xfrm>
          <a:off x="6197601" y="1912429"/>
          <a:ext cx="5841999" cy="1956816"/>
        </p:xfrm>
        <a:graphic>
          <a:graphicData uri="http://schemas.openxmlformats.org/drawingml/2006/table">
            <a:tbl>
              <a:tblPr firstRow="1" firstCol="1" bandRow="1"/>
              <a:tblGrid>
                <a:gridCol w="432741">
                  <a:extLst>
                    <a:ext uri="{9D8B030D-6E8A-4147-A177-3AD203B41FA5}">
                      <a16:colId xmlns:a16="http://schemas.microsoft.com/office/drawing/2014/main" xmlns="" val="20000"/>
                    </a:ext>
                  </a:extLst>
                </a:gridCol>
                <a:gridCol w="3758258">
                  <a:extLst>
                    <a:ext uri="{9D8B030D-6E8A-4147-A177-3AD203B41FA5}">
                      <a16:colId xmlns:a16="http://schemas.microsoft.com/office/drawing/2014/main" xmlns="" val="20001"/>
                    </a:ext>
                  </a:extLst>
                </a:gridCol>
                <a:gridCol w="1651000">
                  <a:extLst>
                    <a:ext uri="{9D8B030D-6E8A-4147-A177-3AD203B41FA5}">
                      <a16:colId xmlns:a16="http://schemas.microsoft.com/office/drawing/2014/main" xmlns="" val="20002"/>
                    </a:ext>
                  </a:extLst>
                </a:gridCol>
              </a:tblGrid>
              <a:tr h="469508">
                <a:tc>
                  <a:txBody>
                    <a:bodyPr/>
                    <a:lstStyle/>
                    <a:p>
                      <a:pPr marL="0" marR="0" indent="0">
                        <a:lnSpc>
                          <a:spcPct val="107000"/>
                        </a:lnSpc>
                        <a:spcBef>
                          <a:spcPts val="1200"/>
                        </a:spcBef>
                        <a:spcAft>
                          <a:spcPts val="400"/>
                        </a:spcAft>
                        <a:tabLst>
                          <a:tab pos="228600" algn="l"/>
                          <a:tab pos="45720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22</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200" dirty="0">
                          <a:effectLst/>
                          <a:latin typeface="Calibri" panose="020F0502020204030204" pitchFamily="34" charset="0"/>
                          <a:ea typeface="Times New Roman" panose="02020603050405020304" pitchFamily="18" charset="0"/>
                          <a:cs typeface="Arial" panose="020B0604020202020204" pitchFamily="34" charset="0"/>
                        </a:rPr>
                        <a:t>In the past 12 months, was getting HIV something you have…</a:t>
                      </a:r>
                      <a:r>
                        <a:rPr lang="en-US" sz="1200" dirty="0">
                          <a:effectLst/>
                          <a:latin typeface="Calibri" panose="020F0502020204030204" pitchFamily="34" charset="0"/>
                          <a:ea typeface="Batang" panose="02030600000101010101" pitchFamily="18" charset="-127"/>
                          <a:cs typeface="Arial" panose="020B0604020202020204" pitchFamily="34" charset="0"/>
                        </a:rPr>
                        <a:t> </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1</a:t>
                      </a:r>
                      <a:r>
                        <a:rPr lang="en-US" sz="1000">
                          <a:effectLst/>
                          <a:latin typeface="Calibri" panose="020F0502020204030204" pitchFamily="34" charset="0"/>
                          <a:ea typeface="Calibri" panose="020F0502020204030204" pitchFamily="34" charset="0"/>
                          <a:cs typeface="Times New Roman" panose="02020603050405020304" pitchFamily="18" charset="0"/>
                        </a:rPr>
                        <a:t> never thought about</a:t>
                      </a:r>
                    </a:p>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sz="1000">
                          <a:effectLst/>
                          <a:latin typeface="Calibri" panose="020F0502020204030204" pitchFamily="34" charset="0"/>
                          <a:ea typeface="Calibri" panose="020F0502020204030204" pitchFamily="34" charset="0"/>
                          <a:cs typeface="Times New Roman" panose="02020603050405020304" pitchFamily="18" charset="0"/>
                        </a:rPr>
                        <a:t> rarely thought about</a:t>
                      </a:r>
                    </a:p>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3</a:t>
                      </a:r>
                      <a:r>
                        <a:rPr lang="en-US" sz="1000">
                          <a:effectLst/>
                          <a:latin typeface="Calibri" panose="020F0502020204030204" pitchFamily="34" charset="0"/>
                          <a:ea typeface="Calibri" panose="020F0502020204030204" pitchFamily="34" charset="0"/>
                          <a:cs typeface="Times New Roman" panose="02020603050405020304" pitchFamily="18" charset="0"/>
                        </a:rPr>
                        <a:t> thought about often</a:t>
                      </a: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69508">
                <a:tc>
                  <a:txBody>
                    <a:bodyPr/>
                    <a:lstStyle/>
                    <a:p>
                      <a:pPr marL="0" marR="0" indent="0">
                        <a:lnSpc>
                          <a:spcPct val="107000"/>
                        </a:lnSpc>
                        <a:spcBef>
                          <a:spcPts val="1200"/>
                        </a:spcBef>
                        <a:spcAft>
                          <a:spcPts val="400"/>
                        </a:spcAft>
                        <a:tabLst>
                          <a:tab pos="228600" algn="l"/>
                          <a:tab pos="457200" algn="l"/>
                        </a:tabLst>
                      </a:pPr>
                      <a:r>
                        <a:rPr lang="en-US" sz="1200">
                          <a:effectLst/>
                          <a:latin typeface="Calibri" panose="020F0502020204030204" pitchFamily="34" charset="0"/>
                          <a:ea typeface="Times New Roman" panose="02020603050405020304" pitchFamily="18" charset="0"/>
                          <a:cs typeface="Times New Roman" panose="02020603050405020304" pitchFamily="18" charset="0"/>
                        </a:rPr>
                        <a:t>23</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How worried are you that you might get HIV in the next 12 months?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1</a:t>
                      </a:r>
                      <a:r>
                        <a:rPr lang="en-US" sz="1000">
                          <a:effectLst/>
                          <a:latin typeface="Calibri" panose="020F0502020204030204" pitchFamily="34" charset="0"/>
                          <a:ea typeface="Calibri" panose="020F0502020204030204" pitchFamily="34" charset="0"/>
                          <a:cs typeface="Times New Roman" panose="02020603050405020304" pitchFamily="18" charset="0"/>
                        </a:rPr>
                        <a:t>  very worried</a:t>
                      </a:r>
                    </a:p>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2    </a:t>
                      </a:r>
                      <a:r>
                        <a:rPr lang="en-US" sz="1000">
                          <a:effectLst/>
                          <a:latin typeface="Calibri" panose="020F0502020204030204" pitchFamily="34" charset="0"/>
                          <a:ea typeface="Calibri" panose="020F0502020204030204" pitchFamily="34" charset="0"/>
                          <a:cs typeface="Times New Roman" panose="02020603050405020304" pitchFamily="18" charset="0"/>
                        </a:rPr>
                        <a:t>somewhat worried</a:t>
                      </a:r>
                    </a:p>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3    </a:t>
                      </a:r>
                      <a:r>
                        <a:rPr lang="en-US" sz="1000">
                          <a:effectLst/>
                          <a:latin typeface="Calibri" panose="020F0502020204030204" pitchFamily="34" charset="0"/>
                          <a:ea typeface="Calibri" panose="020F0502020204030204" pitchFamily="34" charset="0"/>
                          <a:cs typeface="Times New Roman" panose="02020603050405020304" pitchFamily="18" charset="0"/>
                        </a:rPr>
                        <a:t>not at all worried</a:t>
                      </a: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469508">
                <a:tc>
                  <a:txBody>
                    <a:bodyPr/>
                    <a:lstStyle/>
                    <a:p>
                      <a:pPr marL="0" marR="0" indent="0">
                        <a:lnSpc>
                          <a:spcPct val="107000"/>
                        </a:lnSpc>
                        <a:spcBef>
                          <a:spcPts val="1200"/>
                        </a:spcBef>
                        <a:spcAft>
                          <a:spcPts val="400"/>
                        </a:spcAft>
                        <a:tabLst>
                          <a:tab pos="228600" algn="l"/>
                          <a:tab pos="457200" algn="l"/>
                        </a:tabLst>
                      </a:pPr>
                      <a:r>
                        <a:rPr lang="en-US" sz="1200">
                          <a:effectLst/>
                          <a:latin typeface="Calibri" panose="020F0502020204030204" pitchFamily="34" charset="0"/>
                          <a:ea typeface="Times New Roman" panose="02020603050405020304" pitchFamily="18" charset="0"/>
                          <a:cs typeface="Times New Roman" panose="02020603050405020304" pitchFamily="18" charset="0"/>
                        </a:rPr>
                        <a:t>24</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How likely is it that you will become infected with HIV in the next 12 months?</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1</a:t>
                      </a:r>
                      <a:r>
                        <a:rPr lang="en-US" sz="1000">
                          <a:effectLst/>
                          <a:latin typeface="Calibri" panose="020F0502020204030204" pitchFamily="34" charset="0"/>
                          <a:ea typeface="Calibri" panose="020F0502020204030204" pitchFamily="34" charset="0"/>
                          <a:cs typeface="Times New Roman" panose="02020603050405020304" pitchFamily="18" charset="0"/>
                        </a:rPr>
                        <a:t> very unlikely</a:t>
                      </a:r>
                    </a:p>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sz="1000">
                          <a:effectLst/>
                          <a:latin typeface="Calibri" panose="020F0502020204030204" pitchFamily="34" charset="0"/>
                          <a:ea typeface="Calibri" panose="020F0502020204030204" pitchFamily="34" charset="0"/>
                          <a:cs typeface="Times New Roman" panose="02020603050405020304" pitchFamily="18" charset="0"/>
                        </a:rPr>
                        <a:t> somewhat likely</a:t>
                      </a:r>
                    </a:p>
                    <a:p>
                      <a:pPr marL="0" marR="0">
                        <a:lnSpc>
                          <a:spcPct val="107000"/>
                        </a:lnSpc>
                        <a:spcBef>
                          <a:spcPts val="0"/>
                        </a:spcBef>
                        <a:spcAft>
                          <a:spcPts val="0"/>
                        </a:spcAft>
                      </a:pPr>
                      <a:r>
                        <a:rPr lang="en-US" sz="1000" baseline="-25000">
                          <a:effectLst/>
                          <a:latin typeface="Calibri" panose="020F0502020204030204" pitchFamily="34" charset="0"/>
                          <a:ea typeface="Calibri" panose="020F0502020204030204" pitchFamily="34" charset="0"/>
                          <a:cs typeface="Times New Roman" panose="02020603050405020304" pitchFamily="18" charset="0"/>
                        </a:rPr>
                        <a:t>3</a:t>
                      </a:r>
                      <a:r>
                        <a:rPr lang="en-US" sz="1000">
                          <a:effectLst/>
                          <a:latin typeface="Calibri" panose="020F0502020204030204" pitchFamily="34" charset="0"/>
                          <a:ea typeface="Calibri" panose="020F0502020204030204" pitchFamily="34" charset="0"/>
                          <a:cs typeface="Times New Roman" panose="02020603050405020304" pitchFamily="18" charset="0"/>
                        </a:rPr>
                        <a:t> very likely</a:t>
                      </a: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69508">
                <a:tc>
                  <a:txBody>
                    <a:bodyPr/>
                    <a:lstStyle/>
                    <a:p>
                      <a:pPr marL="0" marR="0" indent="0">
                        <a:lnSpc>
                          <a:spcPct val="107000"/>
                        </a:lnSpc>
                        <a:spcBef>
                          <a:spcPts val="1200"/>
                        </a:spcBef>
                        <a:spcAft>
                          <a:spcPts val="400"/>
                        </a:spcAft>
                        <a:tabLst>
                          <a:tab pos="228600" algn="l"/>
                          <a:tab pos="457200" algn="l"/>
                        </a:tabLst>
                      </a:pPr>
                      <a:r>
                        <a:rPr lang="en-US" sz="1200">
                          <a:effectLst/>
                          <a:latin typeface="Calibri" panose="020F0502020204030204" pitchFamily="34" charset="0"/>
                          <a:ea typeface="Times New Roman" panose="02020603050405020304" pitchFamily="18" charset="0"/>
                          <a:cs typeface="Times New Roman" panose="02020603050405020304" pitchFamily="18" charset="0"/>
                        </a:rPr>
                        <a:t>25</a:t>
                      </a:r>
                      <a:endParaRPr lang="en-US" sz="120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How certain do you feel that you can protect yourself from getting infected with HIV?</a:t>
                      </a:r>
                      <a:endParaRPr lang="en-US"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baseline="-25000" dirty="0">
                          <a:effectLst/>
                          <a:latin typeface="Calibri" panose="020F0502020204030204" pitchFamily="34" charset="0"/>
                          <a:ea typeface="Calibri" panose="020F0502020204030204" pitchFamily="34" charset="0"/>
                          <a:cs typeface="Times New Roman" panose="02020603050405020304" pitchFamily="18" charset="0"/>
                        </a:rPr>
                        <a:t>1</a:t>
                      </a:r>
                      <a:r>
                        <a:rPr lang="en-US" sz="1000" dirty="0">
                          <a:effectLst/>
                          <a:latin typeface="Calibri" panose="020F0502020204030204" pitchFamily="34" charset="0"/>
                          <a:ea typeface="Calibri" panose="020F0502020204030204" pitchFamily="34" charset="0"/>
                          <a:cs typeface="Times New Roman" panose="02020603050405020304" pitchFamily="18" charset="0"/>
                        </a:rPr>
                        <a:t> very uncertain</a:t>
                      </a:r>
                    </a:p>
                    <a:p>
                      <a:pPr marL="0" marR="0">
                        <a:lnSpc>
                          <a:spcPct val="107000"/>
                        </a:lnSpc>
                        <a:spcBef>
                          <a:spcPts val="0"/>
                        </a:spcBef>
                        <a:spcAft>
                          <a:spcPts val="0"/>
                        </a:spcAft>
                      </a:pPr>
                      <a:r>
                        <a:rPr lang="en-US" sz="10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000" dirty="0">
                          <a:effectLst/>
                          <a:latin typeface="Calibri" panose="020F0502020204030204" pitchFamily="34" charset="0"/>
                          <a:ea typeface="Calibri" panose="020F0502020204030204" pitchFamily="34" charset="0"/>
                          <a:cs typeface="Times New Roman" panose="02020603050405020304" pitchFamily="18" charset="0"/>
                        </a:rPr>
                        <a:t> somewhat certain</a:t>
                      </a:r>
                    </a:p>
                    <a:p>
                      <a:pPr marL="0" marR="0">
                        <a:lnSpc>
                          <a:spcPct val="107000"/>
                        </a:lnSpc>
                        <a:spcBef>
                          <a:spcPts val="0"/>
                        </a:spcBef>
                        <a:spcAft>
                          <a:spcPts val="0"/>
                        </a:spcAft>
                      </a:pPr>
                      <a:r>
                        <a:rPr lang="en-US" sz="10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1000" dirty="0">
                          <a:effectLst/>
                          <a:latin typeface="Calibri" panose="020F0502020204030204" pitchFamily="34" charset="0"/>
                          <a:ea typeface="Calibri" panose="020F0502020204030204" pitchFamily="34" charset="0"/>
                          <a:cs typeface="Times New Roman" panose="02020603050405020304" pitchFamily="18" charset="0"/>
                        </a:rPr>
                        <a:t> very certain</a:t>
                      </a: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904909138"/>
              </p:ext>
            </p:extLst>
          </p:nvPr>
        </p:nvGraphicFramePr>
        <p:xfrm>
          <a:off x="6197601" y="4850606"/>
          <a:ext cx="5841999" cy="717550"/>
        </p:xfrm>
        <a:graphic>
          <a:graphicData uri="http://schemas.openxmlformats.org/drawingml/2006/table">
            <a:tbl>
              <a:tblPr firstRow="1" firstCol="1" bandRow="1"/>
              <a:tblGrid>
                <a:gridCol w="432741">
                  <a:extLst>
                    <a:ext uri="{9D8B030D-6E8A-4147-A177-3AD203B41FA5}">
                      <a16:colId xmlns:a16="http://schemas.microsoft.com/office/drawing/2014/main" xmlns="" val="20000"/>
                    </a:ext>
                  </a:extLst>
                </a:gridCol>
                <a:gridCol w="3021658">
                  <a:extLst>
                    <a:ext uri="{9D8B030D-6E8A-4147-A177-3AD203B41FA5}">
                      <a16:colId xmlns:a16="http://schemas.microsoft.com/office/drawing/2014/main" xmlns="" val="20001"/>
                    </a:ext>
                  </a:extLst>
                </a:gridCol>
                <a:gridCol w="2387600">
                  <a:extLst>
                    <a:ext uri="{9D8B030D-6E8A-4147-A177-3AD203B41FA5}">
                      <a16:colId xmlns:a16="http://schemas.microsoft.com/office/drawing/2014/main" xmlns="" val="20002"/>
                    </a:ext>
                  </a:extLst>
                </a:gridCol>
              </a:tblGrid>
              <a:tr h="0">
                <a:tc>
                  <a:txBody>
                    <a:bodyPr/>
                    <a:lstStyle/>
                    <a:p>
                      <a:pPr marL="0" marR="0">
                        <a:lnSpc>
                          <a:spcPct val="107000"/>
                        </a:lnSpc>
                        <a:spcBef>
                          <a:spcPts val="0"/>
                        </a:spcBef>
                        <a:spcAft>
                          <a:spcPts val="0"/>
                        </a:spcAft>
                      </a:pPr>
                      <a:r>
                        <a:rPr lang="en-US" sz="1200">
                          <a:effectLst/>
                          <a:latin typeface="Calibri" panose="020F0502020204030204" pitchFamily="34" charset="0"/>
                          <a:ea typeface="Calibri" panose="020F0502020204030204" pitchFamily="34" charset="0"/>
                          <a:cs typeface="Times New Roman" panose="02020603050405020304" pitchFamily="18" charset="0"/>
                        </a:rPr>
                        <a:t>27</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How much protection do you feel that the Dapivirine ring can provide against HIV?</a:t>
                      </a: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aseline="-25000" dirty="0">
                          <a:effectLst/>
                          <a:latin typeface="Calibri" panose="020F0502020204030204" pitchFamily="34" charset="0"/>
                          <a:ea typeface="Calibri" panose="020F0502020204030204" pitchFamily="34" charset="0"/>
                          <a:cs typeface="Times New Roman" panose="02020603050405020304" pitchFamily="18" charset="0"/>
                        </a:rPr>
                        <a:t>1  </a:t>
                      </a:r>
                      <a:r>
                        <a:rPr lang="en-US" sz="1100" dirty="0">
                          <a:effectLst/>
                          <a:latin typeface="Calibri" panose="020F0502020204030204" pitchFamily="34" charset="0"/>
                          <a:ea typeface="Calibri" panose="020F0502020204030204" pitchFamily="34" charset="0"/>
                          <a:cs typeface="Times New Roman" panose="02020603050405020304" pitchFamily="18" charset="0"/>
                        </a:rPr>
                        <a:t>the ring can provide a little protection</a:t>
                      </a:r>
                    </a:p>
                    <a:p>
                      <a:pPr marL="0" marR="0">
                        <a:lnSpc>
                          <a:spcPct val="107000"/>
                        </a:lnSpc>
                        <a:spcBef>
                          <a:spcPts val="0"/>
                        </a:spcBef>
                        <a:spcAft>
                          <a:spcPts val="0"/>
                        </a:spcAft>
                      </a:pPr>
                      <a:r>
                        <a:rPr lang="en-US" sz="11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US" sz="1100" dirty="0">
                          <a:effectLst/>
                          <a:latin typeface="Calibri" panose="020F0502020204030204" pitchFamily="34" charset="0"/>
                          <a:ea typeface="Calibri" panose="020F0502020204030204" pitchFamily="34" charset="0"/>
                          <a:cs typeface="Times New Roman" panose="02020603050405020304" pitchFamily="18" charset="0"/>
                        </a:rPr>
                        <a:t> the ring can provide some  protection</a:t>
                      </a:r>
                    </a:p>
                    <a:p>
                      <a:pPr marL="0" marR="0">
                        <a:lnSpc>
                          <a:spcPct val="107000"/>
                        </a:lnSpc>
                        <a:spcBef>
                          <a:spcPts val="0"/>
                        </a:spcBef>
                        <a:spcAft>
                          <a:spcPts val="0"/>
                        </a:spcAft>
                      </a:pPr>
                      <a:r>
                        <a:rPr lang="en-US" sz="1100" baseline="-25000" dirty="0">
                          <a:effectLst/>
                          <a:latin typeface="Calibri" panose="020F0502020204030204" pitchFamily="34" charset="0"/>
                          <a:ea typeface="Calibri" panose="020F0502020204030204" pitchFamily="34" charset="0"/>
                          <a:cs typeface="Times New Roman" panose="02020603050405020304" pitchFamily="18" charset="0"/>
                        </a:rPr>
                        <a:t>3</a:t>
                      </a:r>
                      <a:r>
                        <a:rPr lang="en-US" sz="1100" dirty="0">
                          <a:effectLst/>
                          <a:latin typeface="Calibri" panose="020F0502020204030204" pitchFamily="34" charset="0"/>
                          <a:ea typeface="Calibri" panose="020F0502020204030204" pitchFamily="34" charset="0"/>
                          <a:cs typeface="Times New Roman" panose="02020603050405020304" pitchFamily="18" charset="0"/>
                        </a:rPr>
                        <a:t> the ring can provide a lot of protection</a:t>
                      </a:r>
                    </a:p>
                    <a:p>
                      <a:pPr marL="0" marR="0">
                        <a:lnSpc>
                          <a:spcPct val="107000"/>
                        </a:lnSpc>
                        <a:spcBef>
                          <a:spcPts val="0"/>
                        </a:spcBef>
                        <a:spcAft>
                          <a:spcPts val="0"/>
                        </a:spcAft>
                      </a:pPr>
                      <a:r>
                        <a:rPr lang="en-US" sz="1100" dirty="0">
                          <a:effectLst/>
                          <a:latin typeface="Calibri" panose="020F0502020204030204" pitchFamily="34" charset="0"/>
                          <a:ea typeface="Batang" panose="02030600000101010101" pitchFamily="18" charset="-127"/>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6830" marR="368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1399508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NEW</a:t>
            </a:r>
            <a:r>
              <a:rPr lang="en-US" dirty="0">
                <a:solidFill>
                  <a:srgbClr val="740074"/>
                </a:solidFill>
              </a:rPr>
              <a:t> Baseline Behavior Questions</a:t>
            </a:r>
            <a:endParaRPr lang="en-US" dirty="0"/>
          </a:p>
        </p:txBody>
      </p:sp>
      <p:sp>
        <p:nvSpPr>
          <p:cNvPr id="3" name="Content Placeholder 2"/>
          <p:cNvSpPr>
            <a:spLocks noGrp="1"/>
          </p:cNvSpPr>
          <p:nvPr>
            <p:ph sz="half" idx="1"/>
          </p:nvPr>
        </p:nvSpPr>
        <p:spPr/>
        <p:txBody>
          <a:bodyPr/>
          <a:lstStyle/>
          <a:p>
            <a:r>
              <a:rPr lang="en-US" dirty="0">
                <a:solidFill>
                  <a:srgbClr val="00B0F0"/>
                </a:solidFill>
              </a:rPr>
              <a:t>Reasons declined participation</a:t>
            </a:r>
          </a:p>
          <a:p>
            <a:pPr lvl="1"/>
            <a:r>
              <a:rPr lang="en-US" dirty="0"/>
              <a:t>Yellow highlighted text changes from responses asked in ASPIRE SEV</a:t>
            </a:r>
          </a:p>
          <a:p>
            <a:pPr lvl="1"/>
            <a:r>
              <a:rPr lang="en-US" dirty="0"/>
              <a:t>Want to compare if reasons for disinterest changed between ASPIRE and HOPE</a:t>
            </a:r>
          </a:p>
          <a:p>
            <a:r>
              <a:rPr lang="en-US" dirty="0">
                <a:solidFill>
                  <a:srgbClr val="00B0F0"/>
                </a:solidFill>
              </a:rPr>
              <a:t>MAIN reason declined</a:t>
            </a:r>
          </a:p>
          <a:p>
            <a:pPr marL="0" indent="0">
              <a:buNone/>
            </a:pPr>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4221942384"/>
              </p:ext>
            </p:extLst>
          </p:nvPr>
        </p:nvGraphicFramePr>
        <p:xfrm>
          <a:off x="6375817" y="1600201"/>
          <a:ext cx="5600282" cy="5192648"/>
        </p:xfrm>
        <a:graphic>
          <a:graphicData uri="http://schemas.openxmlformats.org/drawingml/2006/table">
            <a:tbl>
              <a:tblPr firstRow="1" firstCol="1" bandRow="1"/>
              <a:tblGrid>
                <a:gridCol w="414836">
                  <a:extLst>
                    <a:ext uri="{9D8B030D-6E8A-4147-A177-3AD203B41FA5}">
                      <a16:colId xmlns:a16="http://schemas.microsoft.com/office/drawing/2014/main" xmlns="" val="20000"/>
                    </a:ext>
                  </a:extLst>
                </a:gridCol>
                <a:gridCol w="2696432">
                  <a:extLst>
                    <a:ext uri="{9D8B030D-6E8A-4147-A177-3AD203B41FA5}">
                      <a16:colId xmlns:a16="http://schemas.microsoft.com/office/drawing/2014/main" xmlns="" val="20001"/>
                    </a:ext>
                  </a:extLst>
                </a:gridCol>
                <a:gridCol w="2489014">
                  <a:extLst>
                    <a:ext uri="{9D8B030D-6E8A-4147-A177-3AD203B41FA5}">
                      <a16:colId xmlns:a16="http://schemas.microsoft.com/office/drawing/2014/main" xmlns="" val="20002"/>
                    </a:ext>
                  </a:extLst>
                </a:gridCol>
              </a:tblGrid>
              <a:tr h="3822699">
                <a:tc>
                  <a:txBody>
                    <a:bodyPr/>
                    <a:lstStyle/>
                    <a:p>
                      <a:pPr marL="209550" marR="0" indent="-209550">
                        <a:lnSpc>
                          <a:spcPct val="115000"/>
                        </a:lnSpc>
                        <a:spcBef>
                          <a:spcPts val="0"/>
                        </a:spcBef>
                        <a:spcAft>
                          <a:spcPts val="100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005" marR="30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[HOPE DECLINER GROUP ONLY]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[IF PARTICIPANT IS ENROLLED IN HOPE, GO TO ITEM 30]</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am going to read aloud a list of reasons why women may choose not to participate in HOPE. Please tell me all of the reason(s) that apply to you.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i="1" dirty="0">
                          <a:effectLst/>
                          <a:latin typeface="Calibri" panose="020F0502020204030204" pitchFamily="34" charset="0"/>
                          <a:ea typeface="Calibri" panose="020F0502020204030204" pitchFamily="34" charset="0"/>
                          <a:cs typeface="Times New Roman" panose="02020603050405020304" pitchFamily="18" charset="0"/>
                        </a:rPr>
                        <a:t>Read each response aloud.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30005" marR="30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a. You are not at risk for HIV</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b. It does not matter to you if you get HIV</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 You are worried that the ring will harm your health</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d. The ring is not as good at preventing HIV as you thought</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e. You are worried people will think you are HIV positive</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f. You want to avoid side effects you experienced </a:t>
                      </a:r>
                      <a:r>
                        <a:rPr lang="en-US" sz="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 ASPIRE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g. You want to avoid side effects that you heard about </a:t>
                      </a:r>
                      <a:r>
                        <a:rPr lang="en-US" sz="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 ASPIRE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h. Waiting time at the clinic</a:t>
                      </a:r>
                    </a:p>
                    <a:p>
                      <a:pPr marL="0" marR="0">
                        <a:lnSpc>
                          <a:spcPct val="107000"/>
                        </a:lnSpc>
                        <a:spcBef>
                          <a:spcPts val="0"/>
                        </a:spcBef>
                        <a:spcAft>
                          <a:spcPts val="0"/>
                        </a:spcAft>
                      </a:pPr>
                      <a:r>
                        <a:rPr lang="en-US" sz="900" dirty="0" err="1">
                          <a:effectLst/>
                          <a:latin typeface="Calibri" panose="020F0502020204030204" pitchFamily="34" charset="0"/>
                          <a:ea typeface="Calibri" panose="020F0502020204030204" pitchFamily="34" charset="0"/>
                          <a:cs typeface="Times New Roman" panose="02020603050405020304" pitchFamily="18" charset="0"/>
                        </a:rPr>
                        <a:t>i</a:t>
                      </a:r>
                      <a:r>
                        <a:rPr lang="en-US" sz="900" dirty="0">
                          <a:effectLst/>
                          <a:latin typeface="Calibri" panose="020F0502020204030204" pitchFamily="34" charset="0"/>
                          <a:ea typeface="Calibri" panose="020F0502020204030204" pitchFamily="34" charset="0"/>
                          <a:cs typeface="Times New Roman" panose="02020603050405020304" pitchFamily="18" charset="0"/>
                        </a:rPr>
                        <a:t>. Having to return to the clinic frequently</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j. Having to keep the ring inserted all the time</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k. Having to keep the ring in during menses</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l. Having to keep the ring in during sex</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m. You or your partner want to get pregnant</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n. Having blood draws or other clinical procedures</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o. Having to answer questions about your behavior during the study</a:t>
                      </a:r>
                    </a:p>
                    <a:p>
                      <a:pPr marL="0" marR="0">
                        <a:lnSpc>
                          <a:spcPct val="107000"/>
                        </a:lnSpc>
                        <a:spcBef>
                          <a:spcPts val="0"/>
                        </a:spcBef>
                        <a:spcAft>
                          <a:spcPts val="0"/>
                        </a:spcAft>
                      </a:pPr>
                      <a:r>
                        <a:rPr lang="en-US" sz="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 Partner not supportive of study participation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q. Family not supportive of study participation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r. Other, specify:______________</a:t>
                      </a:r>
                    </a:p>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900" i="1" dirty="0">
                          <a:effectLst/>
                          <a:latin typeface="Calibri" panose="020F0502020204030204" pitchFamily="34" charset="0"/>
                          <a:ea typeface="Calibri" panose="020F0502020204030204" pitchFamily="34" charset="0"/>
                          <a:cs typeface="Times New Roman" panose="02020603050405020304" pitchFamily="18" charset="0"/>
                        </a:rPr>
                        <a:t>If only one reason is marked, end of form.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005" marR="30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053657">
                <a:tc>
                  <a:txBody>
                    <a:bodyPr/>
                    <a:lstStyle/>
                    <a:p>
                      <a:pPr marL="209550" marR="0" indent="-209550">
                        <a:lnSpc>
                          <a:spcPct val="115000"/>
                        </a:lnSpc>
                        <a:spcBef>
                          <a:spcPts val="0"/>
                        </a:spcBef>
                        <a:spcAft>
                          <a:spcPts val="10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0005" marR="30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What is the </a:t>
                      </a:r>
                      <a:r>
                        <a:rPr lang="en-US" sz="1200" b="1" dirty="0">
                          <a:effectLst/>
                          <a:latin typeface="Calibri" panose="020F0502020204030204" pitchFamily="34" charset="0"/>
                          <a:ea typeface="Calibri" panose="020F0502020204030204" pitchFamily="34" charset="0"/>
                          <a:cs typeface="Times New Roman" panose="02020603050405020304" pitchFamily="18" charset="0"/>
                        </a:rPr>
                        <a:t>main</a:t>
                      </a:r>
                      <a:r>
                        <a:rPr lang="en-US" sz="1200" dirty="0">
                          <a:effectLst/>
                          <a:latin typeface="Calibri" panose="020F0502020204030204" pitchFamily="34" charset="0"/>
                          <a:ea typeface="Calibri" panose="020F0502020204030204" pitchFamily="34" charset="0"/>
                          <a:cs typeface="Times New Roman" panose="02020603050405020304" pitchFamily="18" charset="0"/>
                        </a:rPr>
                        <a:t> reason that you are not willing to participate in HOPE?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i="1" dirty="0">
                          <a:effectLst/>
                          <a:latin typeface="Calibri" panose="020F0502020204030204" pitchFamily="34" charset="0"/>
                          <a:ea typeface="Calibri" panose="020F0502020204030204" pitchFamily="34" charset="0"/>
                          <a:cs typeface="Times New Roman" panose="02020603050405020304" pitchFamily="18" charset="0"/>
                        </a:rPr>
                        <a:t>Mark the applicable sub-item number from item 28.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Calibri" panose="020F0502020204030204" pitchFamily="34" charset="0"/>
                          <a:ea typeface="Calibri" panose="020F0502020204030204" pitchFamily="34" charset="0"/>
                          <a:cs typeface="Times New Roman" panose="02020603050405020304" pitchFamily="18" charset="0"/>
                        </a:rPr>
                        <a:t>IF PARTICIPANT IS PART OF THE DECLINER GROUP, END OF FORM.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0005" marR="30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000" baseline="-25000" dirty="0">
                          <a:effectLst/>
                          <a:latin typeface="Calibri" panose="020F0502020204030204" pitchFamily="34" charset="0"/>
                          <a:ea typeface="Calibri" panose="020F0502020204030204" pitchFamily="34" charset="0"/>
                          <a:cs typeface="Times New Roman" panose="02020603050405020304" pitchFamily="18" charset="0"/>
                        </a:rPr>
                        <a:t>a b c d e f g h I j k l m n o p q 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30005" marR="300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53954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NEW</a:t>
            </a:r>
            <a:r>
              <a:rPr lang="en-US" dirty="0">
                <a:solidFill>
                  <a:srgbClr val="740074"/>
                </a:solidFill>
              </a:rPr>
              <a:t> Baseline Behavior Questions</a:t>
            </a:r>
            <a:endParaRPr lang="en-US" dirty="0"/>
          </a:p>
        </p:txBody>
      </p:sp>
      <p:sp>
        <p:nvSpPr>
          <p:cNvPr id="3" name="Content Placeholder 2"/>
          <p:cNvSpPr>
            <a:spLocks noGrp="1"/>
          </p:cNvSpPr>
          <p:nvPr>
            <p:ph sz="half" idx="1"/>
          </p:nvPr>
        </p:nvSpPr>
        <p:spPr>
          <a:xfrm>
            <a:off x="156411" y="1600201"/>
            <a:ext cx="5837989" cy="4969649"/>
          </a:xfrm>
        </p:spPr>
        <p:txBody>
          <a:bodyPr/>
          <a:lstStyle/>
          <a:p>
            <a:r>
              <a:rPr lang="en-US" dirty="0">
                <a:solidFill>
                  <a:srgbClr val="00B0F0"/>
                </a:solidFill>
              </a:rPr>
              <a:t>Reasons joined HOPE</a:t>
            </a:r>
          </a:p>
          <a:p>
            <a:pPr lvl="1"/>
            <a:r>
              <a:rPr lang="en-US" dirty="0"/>
              <a:t>Yellow highlighted text changes from responses asked in ASPIRE SEV</a:t>
            </a:r>
          </a:p>
          <a:p>
            <a:pPr lvl="1"/>
            <a:r>
              <a:rPr lang="en-US" dirty="0"/>
              <a:t>Want to compare if reasons for interest changed between ASPIRE and HOPE</a:t>
            </a:r>
          </a:p>
          <a:p>
            <a:r>
              <a:rPr lang="en-US" dirty="0">
                <a:solidFill>
                  <a:srgbClr val="00B0F0"/>
                </a:solidFill>
              </a:rPr>
              <a:t>MAIN reason joined</a:t>
            </a:r>
            <a:endParaRPr lang="en-US" dirty="0">
              <a:solidFill>
                <a:srgbClr val="FF0000"/>
              </a:solidFill>
            </a:endParaRPr>
          </a:p>
          <a:p>
            <a:pPr lvl="1"/>
            <a:endParaRPr lang="en-US" dirty="0"/>
          </a:p>
          <a:p>
            <a:pPr marL="0" indent="0">
              <a:buNone/>
            </a:pPr>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719880558"/>
              </p:ext>
            </p:extLst>
          </p:nvPr>
        </p:nvGraphicFramePr>
        <p:xfrm>
          <a:off x="6197600" y="1689926"/>
          <a:ext cx="5765800" cy="5015738"/>
        </p:xfrm>
        <a:graphic>
          <a:graphicData uri="http://schemas.openxmlformats.org/drawingml/2006/table">
            <a:tbl>
              <a:tblPr firstRow="1" firstCol="1" bandRow="1"/>
              <a:tblGrid>
                <a:gridCol w="427096">
                  <a:extLst>
                    <a:ext uri="{9D8B030D-6E8A-4147-A177-3AD203B41FA5}">
                      <a16:colId xmlns:a16="http://schemas.microsoft.com/office/drawing/2014/main" xmlns="" val="20000"/>
                    </a:ext>
                  </a:extLst>
                </a:gridCol>
                <a:gridCol w="2776126">
                  <a:extLst>
                    <a:ext uri="{9D8B030D-6E8A-4147-A177-3AD203B41FA5}">
                      <a16:colId xmlns:a16="http://schemas.microsoft.com/office/drawing/2014/main" xmlns="" val="20001"/>
                    </a:ext>
                  </a:extLst>
                </a:gridCol>
                <a:gridCol w="2562578">
                  <a:extLst>
                    <a:ext uri="{9D8B030D-6E8A-4147-A177-3AD203B41FA5}">
                      <a16:colId xmlns:a16="http://schemas.microsoft.com/office/drawing/2014/main" xmlns="" val="20002"/>
                    </a:ext>
                  </a:extLst>
                </a:gridCol>
              </a:tblGrid>
              <a:tr h="3912567">
                <a:tc>
                  <a:txBody>
                    <a:bodyPr/>
                    <a:lstStyle/>
                    <a:p>
                      <a:pPr marL="209550" marR="0" indent="-209550">
                        <a:lnSpc>
                          <a:spcPct val="115000"/>
                        </a:lnSpc>
                        <a:spcBef>
                          <a:spcPts val="0"/>
                        </a:spcBef>
                        <a:spcAft>
                          <a:spcPts val="100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 am going to read aloud a list of reasons why women may choose to participate in HOPE.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Please tell me all of the reason(s) that apply to you. </a:t>
                      </a:r>
                    </a:p>
                    <a:p>
                      <a:pPr marL="0" marR="0">
                        <a:lnSpc>
                          <a:spcPct val="107000"/>
                        </a:lnSpc>
                        <a:spcBef>
                          <a:spcPts val="0"/>
                        </a:spcBef>
                        <a:spcAft>
                          <a:spcPts val="0"/>
                        </a:spcAft>
                      </a:pPr>
                      <a:r>
                        <a:rPr lang="en-US" sz="1200" i="1" dirty="0">
                          <a:effectLst/>
                          <a:latin typeface="Calibri" panose="020F0502020204030204" pitchFamily="34" charset="0"/>
                          <a:ea typeface="Calibri" panose="020F0502020204030204" pitchFamily="34" charset="0"/>
                          <a:cs typeface="Times New Roman" panose="02020603050405020304" pitchFamily="18" charset="0"/>
                        </a:rPr>
                        <a:t>Read each response aloud.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 To get tested for HIV</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b. To get counseling on reducing risk of HIV and STIs</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c. To help the community/to help fight the HIV epidemic</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d. Because the ring can protect you against HIV</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e. To make it safer for you to have sex without condoms</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f. Because this is the only or best way for you to get health care</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g. Because you have friends who will probably participate in </a:t>
                      </a:r>
                      <a:r>
                        <a:rPr lang="en-US" sz="100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HOPE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h. Because you feel taken care of by the study staff</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i. Because being in the study allows you to join social events at the clinic</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j. Because being in the study helps you feel better about yourself</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k. Because your study visits give you someone to talk to</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l. Because the study visit reimbursement money is helpful</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m. Other, specify:__________________</a:t>
                      </a: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000" i="1">
                          <a:effectLst/>
                          <a:latin typeface="Calibri" panose="020F0502020204030204" pitchFamily="34" charset="0"/>
                          <a:ea typeface="Calibri" panose="020F0502020204030204" pitchFamily="34" charset="0"/>
                          <a:cs typeface="Times New Roman" panose="02020603050405020304" pitchFamily="18" charset="0"/>
                        </a:rPr>
                        <a:t>If only one reason is marked, end of form</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60187">
                <a:tc>
                  <a:txBody>
                    <a:bodyPr/>
                    <a:lstStyle/>
                    <a:p>
                      <a:pPr marL="209550" marR="0" indent="-209550">
                        <a:lnSpc>
                          <a:spcPct val="115000"/>
                        </a:lnSpc>
                        <a:spcBef>
                          <a:spcPts val="0"/>
                        </a:spcBef>
                        <a:spcAft>
                          <a:spcPts val="100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0" marR="0" indent="-209550" algn="just">
                        <a:lnSpc>
                          <a:spcPct val="115000"/>
                        </a:lnSpc>
                        <a:spcBef>
                          <a:spcPts val="0"/>
                        </a:spcBef>
                        <a:spcAft>
                          <a:spcPts val="100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is the main reason that you are willing to participate in HOPE?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Mark the applicable sub-item number from item 30.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000" baseline="-25000" dirty="0">
                          <a:effectLst/>
                          <a:latin typeface="Calibri" panose="020F0502020204030204" pitchFamily="34" charset="0"/>
                          <a:ea typeface="Calibri" panose="020F0502020204030204" pitchFamily="34" charset="0"/>
                          <a:cs typeface="Times New Roman" panose="02020603050405020304" pitchFamily="18" charset="0"/>
                        </a:rPr>
                        <a:t>a b c d e f g h I j k l m</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132" marR="32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544312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40074"/>
                </a:solidFill>
              </a:rPr>
              <a:t>Baseline Behavioral Assessment: Notes</a:t>
            </a:r>
          </a:p>
        </p:txBody>
      </p:sp>
      <p:sp>
        <p:nvSpPr>
          <p:cNvPr id="5" name="Content Placeholder 4"/>
          <p:cNvSpPr>
            <a:spLocks noGrp="1"/>
          </p:cNvSpPr>
          <p:nvPr>
            <p:ph idx="1"/>
          </p:nvPr>
        </p:nvSpPr>
        <p:spPr>
          <a:xfrm>
            <a:off x="609600" y="1828800"/>
            <a:ext cx="10972800" cy="4785232"/>
          </a:xfrm>
        </p:spPr>
        <p:txBody>
          <a:bodyPr/>
          <a:lstStyle/>
          <a:p>
            <a:r>
              <a:rPr lang="en-US" dirty="0"/>
              <a:t>Item 26: How worried are you about having a vaginal ring inside of you every day for a year? 	</a:t>
            </a:r>
          </a:p>
          <a:p>
            <a:pPr lvl="1"/>
            <a:r>
              <a:rPr lang="en-US" dirty="0"/>
              <a:t>If participant reports she is </a:t>
            </a:r>
            <a:r>
              <a:rPr lang="en-US" b="1" dirty="0"/>
              <a:t>somewhat</a:t>
            </a:r>
            <a:r>
              <a:rPr lang="en-US" dirty="0"/>
              <a:t> or </a:t>
            </a:r>
            <a:r>
              <a:rPr lang="en-US" b="1" dirty="0"/>
              <a:t>very worried, </a:t>
            </a:r>
            <a:r>
              <a:rPr lang="en-US" dirty="0"/>
              <a:t>interviewer, counselor or clinician may want to follow up with her </a:t>
            </a:r>
            <a:r>
              <a:rPr lang="en-US" i="1" dirty="0"/>
              <a:t>after</a:t>
            </a:r>
            <a:r>
              <a:rPr lang="en-US" dirty="0"/>
              <a:t> completion of the questionnaire</a:t>
            </a:r>
          </a:p>
          <a:p>
            <a:pPr lvl="1"/>
            <a:r>
              <a:rPr lang="en-US" dirty="0"/>
              <a:t>This question is asked of everyone (whether they accept the ring or not)</a:t>
            </a:r>
          </a:p>
          <a:p>
            <a:pPr lvl="2"/>
            <a:r>
              <a:rPr lang="en-US" dirty="0"/>
              <a:t>If they do not accept ring, we want to know how worried they would be IF they were to wear a ring for a year</a:t>
            </a:r>
          </a:p>
        </p:txBody>
      </p:sp>
    </p:spTree>
    <p:extLst>
      <p:ext uri="{BB962C8B-B14F-4D97-AF65-F5344CB8AC3E}">
        <p14:creationId xmlns:p14="http://schemas.microsoft.com/office/powerpoint/2010/main" val="226708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40074"/>
                </a:solidFill>
              </a:rPr>
              <a:t>Baseline Vaginal Practices CRF Questions</a:t>
            </a:r>
            <a:endParaRPr lang="en-US" dirty="0"/>
          </a:p>
        </p:txBody>
      </p:sp>
      <p:sp>
        <p:nvSpPr>
          <p:cNvPr id="3" name="Content Placeholder 2"/>
          <p:cNvSpPr>
            <a:spLocks noGrp="1"/>
          </p:cNvSpPr>
          <p:nvPr>
            <p:ph idx="1"/>
          </p:nvPr>
        </p:nvSpPr>
        <p:spPr>
          <a:xfrm>
            <a:off x="609600" y="1985211"/>
            <a:ext cx="10972800" cy="3513221"/>
          </a:xfrm>
        </p:spPr>
        <p:txBody>
          <a:bodyPr/>
          <a:lstStyle/>
          <a:p>
            <a:r>
              <a:rPr lang="en-US" dirty="0"/>
              <a:t>DOMAINS COVERED</a:t>
            </a:r>
          </a:p>
          <a:p>
            <a:pPr lvl="1"/>
            <a:r>
              <a:rPr lang="en-US" dirty="0"/>
              <a:t>Menstrual bleeding/spotting</a:t>
            </a:r>
          </a:p>
          <a:p>
            <a:pPr lvl="1"/>
            <a:r>
              <a:rPr lang="en-US" dirty="0"/>
              <a:t>Methods to control bleeding/spotting</a:t>
            </a:r>
          </a:p>
          <a:p>
            <a:pPr lvl="1"/>
            <a:r>
              <a:rPr lang="en-US" dirty="0">
                <a:solidFill>
                  <a:srgbClr val="00B0F0"/>
                </a:solidFill>
              </a:rPr>
              <a:t>What insert in vagina</a:t>
            </a:r>
          </a:p>
        </p:txBody>
      </p:sp>
    </p:spTree>
    <p:extLst>
      <p:ext uri="{BB962C8B-B14F-4D97-AF65-F5344CB8AC3E}">
        <p14:creationId xmlns:p14="http://schemas.microsoft.com/office/powerpoint/2010/main" val="2087018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74638"/>
            <a:ext cx="11150600" cy="1143000"/>
          </a:xfrm>
        </p:spPr>
        <p:txBody>
          <a:bodyPr/>
          <a:lstStyle/>
          <a:p>
            <a:r>
              <a:rPr lang="en-US" dirty="0">
                <a:solidFill>
                  <a:srgbClr val="00B0F0"/>
                </a:solidFill>
              </a:rPr>
              <a:t>NEW</a:t>
            </a:r>
            <a:r>
              <a:rPr lang="en-US" dirty="0">
                <a:solidFill>
                  <a:srgbClr val="740074"/>
                </a:solidFill>
              </a:rPr>
              <a:t> Baseline Vaginal Practices Questions</a:t>
            </a:r>
            <a:endParaRPr lang="en-US" dirty="0"/>
          </a:p>
        </p:txBody>
      </p:sp>
      <p:sp>
        <p:nvSpPr>
          <p:cNvPr id="3" name="Content Placeholder 2"/>
          <p:cNvSpPr>
            <a:spLocks noGrp="1"/>
          </p:cNvSpPr>
          <p:nvPr>
            <p:ph sz="half" idx="1"/>
          </p:nvPr>
        </p:nvSpPr>
        <p:spPr>
          <a:xfrm>
            <a:off x="215900" y="1777202"/>
            <a:ext cx="5880100" cy="4969649"/>
          </a:xfrm>
        </p:spPr>
        <p:txBody>
          <a:bodyPr/>
          <a:lstStyle/>
          <a:p>
            <a:r>
              <a:rPr lang="en-US" dirty="0"/>
              <a:t>What insert in vagina</a:t>
            </a:r>
          </a:p>
          <a:p>
            <a:pPr lvl="1"/>
            <a:r>
              <a:rPr lang="en-US" dirty="0"/>
              <a:t>Added </a:t>
            </a:r>
            <a:r>
              <a:rPr lang="en-US" dirty="0">
                <a:solidFill>
                  <a:srgbClr val="00B0F0"/>
                </a:solidFill>
              </a:rPr>
              <a:t>traditional medicines</a:t>
            </a:r>
          </a:p>
          <a:p>
            <a:pPr lvl="1"/>
            <a:r>
              <a:rPr lang="en-US" dirty="0"/>
              <a:t>Added </a:t>
            </a:r>
            <a:r>
              <a:rPr lang="en-US" dirty="0">
                <a:solidFill>
                  <a:srgbClr val="00B0F0"/>
                </a:solidFill>
              </a:rPr>
              <a:t>anything to make vagina dry or tight</a:t>
            </a:r>
          </a:p>
          <a:p>
            <a:pPr marL="0" indent="0">
              <a:buNone/>
            </a:pPr>
            <a:endParaRPr lang="en-US" dirty="0"/>
          </a:p>
          <a:p>
            <a:pPr marL="0" indent="0">
              <a:buNone/>
            </a:pPr>
            <a:r>
              <a:rPr lang="en-US" sz="2600" dirty="0"/>
              <a:t>NOTE: If participant reports potentially </a:t>
            </a:r>
            <a:r>
              <a:rPr lang="en-US" sz="2600" b="1" dirty="0"/>
              <a:t>harmful vaginal practices</a:t>
            </a:r>
            <a:r>
              <a:rPr lang="en-US" sz="2600" dirty="0"/>
              <a:t>, clinician should follow up on these items when reviewing the ring use instructions with the participant.</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3552290562"/>
              </p:ext>
            </p:extLst>
          </p:nvPr>
        </p:nvGraphicFramePr>
        <p:xfrm>
          <a:off x="6197600" y="3390899"/>
          <a:ext cx="5816600" cy="871128"/>
        </p:xfrm>
        <a:graphic>
          <a:graphicData uri="http://schemas.openxmlformats.org/drawingml/2006/table">
            <a:tbl>
              <a:tblPr firstRow="1" firstCol="1" bandRow="1"/>
              <a:tblGrid>
                <a:gridCol w="579388">
                  <a:extLst>
                    <a:ext uri="{9D8B030D-6E8A-4147-A177-3AD203B41FA5}">
                      <a16:colId xmlns:a16="http://schemas.microsoft.com/office/drawing/2014/main" xmlns="" val="20000"/>
                    </a:ext>
                  </a:extLst>
                </a:gridCol>
                <a:gridCol w="4043412">
                  <a:extLst>
                    <a:ext uri="{9D8B030D-6E8A-4147-A177-3AD203B41FA5}">
                      <a16:colId xmlns:a16="http://schemas.microsoft.com/office/drawing/2014/main" xmlns="" val="20001"/>
                    </a:ext>
                  </a:extLst>
                </a:gridCol>
                <a:gridCol w="1193800">
                  <a:extLst>
                    <a:ext uri="{9D8B030D-6E8A-4147-A177-3AD203B41FA5}">
                      <a16:colId xmlns:a16="http://schemas.microsoft.com/office/drawing/2014/main" xmlns="" val="20002"/>
                    </a:ext>
                  </a:extLst>
                </a:gridCol>
              </a:tblGrid>
              <a:tr h="435564">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3b.</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Traditional medicines</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900" baseline="-25000">
                          <a:effectLst/>
                          <a:latin typeface="Calibri" panose="020F0502020204030204" pitchFamily="34" charset="0"/>
                          <a:ea typeface="Batang" panose="02030600000101010101" pitchFamily="18" charset="-127"/>
                          <a:cs typeface="Times New Roman" panose="02020603050405020304" pitchFamily="18" charset="0"/>
                        </a:rPr>
                        <a:t>1</a:t>
                      </a:r>
                      <a:r>
                        <a:rPr lang="en-US" sz="900">
                          <a:effectLst/>
                          <a:latin typeface="Calibri" panose="020F0502020204030204" pitchFamily="34" charset="0"/>
                          <a:ea typeface="Batang" panose="02030600000101010101" pitchFamily="18" charset="-127"/>
                          <a:cs typeface="Times New Roman" panose="02020603050405020304" pitchFamily="18" charset="0"/>
                        </a:rPr>
                        <a:t> Yes         </a:t>
                      </a:r>
                      <a:r>
                        <a:rPr lang="en-US" sz="900" baseline="-25000">
                          <a:effectLst/>
                          <a:latin typeface="Calibri" panose="020F0502020204030204" pitchFamily="34" charset="0"/>
                          <a:ea typeface="Batang" panose="02030600000101010101" pitchFamily="18" charset="-127"/>
                          <a:cs typeface="Times New Roman" panose="02020603050405020304" pitchFamily="18" charset="0"/>
                        </a:rPr>
                        <a:t>2</a:t>
                      </a:r>
                      <a:r>
                        <a:rPr lang="en-US" sz="900">
                          <a:effectLst/>
                          <a:latin typeface="Calibri" panose="020F0502020204030204" pitchFamily="34" charset="0"/>
                          <a:ea typeface="Batang" panose="02030600000101010101" pitchFamily="18" charset="-127"/>
                          <a:cs typeface="Times New Roman" panose="02020603050405020304" pitchFamily="18" charset="0"/>
                        </a:rPr>
                        <a:t> No</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35564">
                <a:tc>
                  <a:txBody>
                    <a:bodyPr/>
                    <a:lstStyle/>
                    <a:p>
                      <a:pPr marL="0" marR="0">
                        <a:lnSpc>
                          <a:spcPct val="115000"/>
                        </a:lnSpc>
                        <a:spcBef>
                          <a:spcPts val="0"/>
                        </a:spcBef>
                        <a:spcAft>
                          <a:spcPts val="0"/>
                        </a:spcAft>
                      </a:pPr>
                      <a:r>
                        <a:rPr lang="en-US" sz="1200">
                          <a:effectLst/>
                          <a:latin typeface="Calibri" panose="020F0502020204030204" pitchFamily="34" charset="0"/>
                          <a:ea typeface="Calibri" panose="020F0502020204030204" pitchFamily="34" charset="0"/>
                          <a:cs typeface="Arial" panose="020B0604020202020204" pitchFamily="34" charset="0"/>
                        </a:rPr>
                        <a:t>3c.</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effectLst/>
                          <a:latin typeface="Calibri" panose="020F0502020204030204" pitchFamily="34" charset="0"/>
                          <a:ea typeface="Calibri" panose="020F0502020204030204" pitchFamily="34" charset="0"/>
                          <a:cs typeface="Arial" panose="020B0604020202020204" pitchFamily="34" charset="0"/>
                        </a:rPr>
                        <a:t>Anything to make the vagina dry or tight </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tabLst>
                          <a:tab pos="275590" algn="l"/>
                        </a:tabLst>
                      </a:pP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1</a:t>
                      </a:r>
                      <a:r>
                        <a:rPr lang="en-US" sz="900" dirty="0">
                          <a:effectLst/>
                          <a:latin typeface="Calibri" panose="020F0502020204030204" pitchFamily="34" charset="0"/>
                          <a:ea typeface="Batang" panose="02030600000101010101" pitchFamily="18" charset="-127"/>
                          <a:cs typeface="Times New Roman" panose="02020603050405020304" pitchFamily="18" charset="0"/>
                        </a:rPr>
                        <a:t> Yes         </a:t>
                      </a:r>
                      <a:r>
                        <a:rPr lang="en-US" sz="900" baseline="-25000" dirty="0">
                          <a:effectLst/>
                          <a:latin typeface="Calibri" panose="020F0502020204030204" pitchFamily="34" charset="0"/>
                          <a:ea typeface="Batang" panose="02030600000101010101" pitchFamily="18" charset="-127"/>
                          <a:cs typeface="Times New Roman" panose="02020603050405020304" pitchFamily="18" charset="0"/>
                        </a:rPr>
                        <a:t>2</a:t>
                      </a:r>
                      <a:r>
                        <a:rPr lang="en-US" sz="900" dirty="0">
                          <a:effectLst/>
                          <a:latin typeface="Calibri" panose="020F0502020204030204" pitchFamily="34" charset="0"/>
                          <a:ea typeface="Batang" panose="02030600000101010101" pitchFamily="18" charset="-127"/>
                          <a:cs typeface="Times New Roman" panose="02020603050405020304" pitchFamily="18" charset="0"/>
                        </a:rPr>
                        <a:t> No</a:t>
                      </a:r>
                    </a:p>
                  </a:txBody>
                  <a:tcPr marL="63103" marR="631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132334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Discrepancies</a:t>
            </a:r>
          </a:p>
        </p:txBody>
      </p:sp>
      <p:sp>
        <p:nvSpPr>
          <p:cNvPr id="3" name="Content Placeholder 2"/>
          <p:cNvSpPr>
            <a:spLocks noGrp="1"/>
          </p:cNvSpPr>
          <p:nvPr>
            <p:ph idx="1"/>
          </p:nvPr>
        </p:nvSpPr>
        <p:spPr>
          <a:xfrm>
            <a:off x="609600" y="1792705"/>
            <a:ext cx="10972800" cy="4785232"/>
          </a:xfrm>
        </p:spPr>
        <p:txBody>
          <a:bodyPr/>
          <a:lstStyle/>
          <a:p>
            <a:r>
              <a:rPr lang="en-US" dirty="0"/>
              <a:t>Discrepancies may arise between what a participant </a:t>
            </a:r>
            <a:r>
              <a:rPr lang="en-US" dirty="0" smtClean="0"/>
              <a:t>reports </a:t>
            </a:r>
            <a:r>
              <a:rPr lang="en-US" dirty="0"/>
              <a:t>on </a:t>
            </a:r>
            <a:r>
              <a:rPr lang="en-US" dirty="0" smtClean="0">
                <a:solidFill>
                  <a:srgbClr val="7030A0"/>
                </a:solidFill>
              </a:rPr>
              <a:t>CRFs</a:t>
            </a:r>
            <a:r>
              <a:rPr lang="en-US" dirty="0" smtClean="0"/>
              <a:t>, what she says in </a:t>
            </a:r>
            <a:r>
              <a:rPr lang="en-US" dirty="0">
                <a:solidFill>
                  <a:srgbClr val="7030A0"/>
                </a:solidFill>
              </a:rPr>
              <a:t>counseling </a:t>
            </a:r>
            <a:r>
              <a:rPr lang="en-US" dirty="0" smtClean="0">
                <a:solidFill>
                  <a:srgbClr val="7030A0"/>
                </a:solidFill>
              </a:rPr>
              <a:t>sessions </a:t>
            </a:r>
            <a:r>
              <a:rPr lang="en-US" dirty="0" smtClean="0"/>
              <a:t>and what she </a:t>
            </a:r>
            <a:r>
              <a:rPr lang="en-US" dirty="0"/>
              <a:t>says in her </a:t>
            </a:r>
            <a:r>
              <a:rPr lang="en-US" dirty="0">
                <a:solidFill>
                  <a:srgbClr val="7030A0"/>
                </a:solidFill>
              </a:rPr>
              <a:t>qualitative interview </a:t>
            </a:r>
            <a:r>
              <a:rPr lang="en-US" dirty="0"/>
              <a:t>(for qualitative sites</a:t>
            </a:r>
            <a:r>
              <a:rPr lang="en-US" dirty="0" smtClean="0"/>
              <a:t>)</a:t>
            </a:r>
            <a:endParaRPr lang="en-US" dirty="0" smtClean="0"/>
          </a:p>
          <a:p>
            <a:endParaRPr lang="en-US" dirty="0"/>
          </a:p>
          <a:p>
            <a:r>
              <a:rPr lang="en-US" dirty="0" smtClean="0"/>
              <a:t>Discrepancies are NOT expected to be </a:t>
            </a:r>
            <a:r>
              <a:rPr lang="en-US" dirty="0"/>
              <a:t>reconciled</a:t>
            </a:r>
          </a:p>
        </p:txBody>
      </p:sp>
    </p:spTree>
    <p:extLst>
      <p:ext uri="{BB962C8B-B14F-4D97-AF65-F5344CB8AC3E}">
        <p14:creationId xmlns:p14="http://schemas.microsoft.com/office/powerpoint/2010/main" val="3439799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pPr>
            <a:endParaRPr lang="en-US" dirty="0"/>
          </a:p>
          <a:p>
            <a:pPr lvl="0">
              <a:spcBef>
                <a:spcPts val="0"/>
              </a:spcBef>
              <a:spcAft>
                <a:spcPts val="0"/>
              </a:spcAft>
              <a:buFont typeface="Symbol" panose="05050102010706020507" pitchFamily="18" charset="2"/>
              <a:buChar char=""/>
            </a:pPr>
            <a:r>
              <a:rPr lang="en-US" dirty="0"/>
              <a:t>Guidance for administration of behavioral CRFs </a:t>
            </a:r>
          </a:p>
          <a:p>
            <a:pPr lvl="0">
              <a:spcBef>
                <a:spcPts val="0"/>
              </a:spcBef>
              <a:spcAft>
                <a:spcPts val="0"/>
              </a:spcAft>
              <a:buFont typeface="Symbol" panose="05050102010706020507" pitchFamily="18" charset="2"/>
              <a:buChar char=""/>
            </a:pPr>
            <a:endParaRPr lang="en-US" dirty="0"/>
          </a:p>
          <a:p>
            <a:pPr lvl="0">
              <a:spcBef>
                <a:spcPts val="0"/>
              </a:spcBef>
              <a:spcAft>
                <a:spcPts val="0"/>
              </a:spcAft>
              <a:buFont typeface="Symbol" panose="05050102010706020507" pitchFamily="18" charset="2"/>
              <a:buChar char=""/>
            </a:pPr>
            <a:r>
              <a:rPr lang="en-US" dirty="0"/>
              <a:t>Review of Baseline Forms, highlighting guidance for new or unique questions</a:t>
            </a:r>
            <a:endParaRPr lang="en-US"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532752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059" y="323561"/>
            <a:ext cx="11358282" cy="1325563"/>
          </a:xfrm>
        </p:spPr>
        <p:txBody>
          <a:bodyPr/>
          <a:lstStyle/>
          <a:p>
            <a:r>
              <a:rPr lang="en-US" dirty="0"/>
              <a:t>REMINDER: Using the ring in HOPE is a CHOICE</a:t>
            </a:r>
          </a:p>
        </p:txBody>
      </p:sp>
      <p:sp>
        <p:nvSpPr>
          <p:cNvPr id="3" name="Content Placeholder 2"/>
          <p:cNvSpPr>
            <a:spLocks noGrp="1"/>
          </p:cNvSpPr>
          <p:nvPr>
            <p:ph idx="1"/>
          </p:nvPr>
        </p:nvSpPr>
        <p:spPr/>
        <p:txBody>
          <a:bodyPr/>
          <a:lstStyle/>
          <a:p>
            <a:pPr marL="228600" lvl="1">
              <a:spcBef>
                <a:spcPts val="1000"/>
              </a:spcBef>
            </a:pPr>
            <a:endParaRPr lang="en-US" sz="3200" b="1" dirty="0">
              <a:solidFill>
                <a:srgbClr val="740074"/>
              </a:solidFill>
              <a:latin typeface="Papyrus" panose="03070502060502030205" pitchFamily="66" charset="0"/>
            </a:endParaRPr>
          </a:p>
          <a:p>
            <a:pPr marL="0" lvl="1" indent="0">
              <a:spcBef>
                <a:spcPts val="1000"/>
              </a:spcBef>
              <a:buNone/>
            </a:pPr>
            <a:r>
              <a:rPr lang="en-US" sz="3200" b="1" dirty="0">
                <a:solidFill>
                  <a:srgbClr val="740074"/>
                </a:solidFill>
                <a:latin typeface="Papyrus" panose="03070502060502030205" pitchFamily="66" charset="0"/>
              </a:rPr>
              <a:t>CHOICE!</a:t>
            </a:r>
          </a:p>
          <a:p>
            <a:pPr marL="228600" lvl="1">
              <a:spcBef>
                <a:spcPts val="1000"/>
              </a:spcBef>
            </a:pPr>
            <a:r>
              <a:rPr lang="en-US" sz="3200" dirty="0">
                <a:latin typeface="+mj-lt"/>
              </a:rPr>
              <a:t>Participant’s choose the best HIV prevention method for them</a:t>
            </a:r>
            <a:endParaRPr lang="en-US" sz="3200" b="1" dirty="0">
              <a:latin typeface="Papyrus" panose="03070502060502030205" pitchFamily="66" charset="0"/>
            </a:endParaRPr>
          </a:p>
          <a:p>
            <a:pPr marL="228600" lvl="1">
              <a:spcBef>
                <a:spcPts val="1000"/>
              </a:spcBef>
            </a:pPr>
            <a:r>
              <a:rPr lang="en-US" sz="3200" dirty="0">
                <a:latin typeface="+mj-lt"/>
              </a:rPr>
              <a:t>Not every woman wants or is able to use the Ring now.</a:t>
            </a:r>
          </a:p>
          <a:p>
            <a:pPr marL="628650" lvl="2">
              <a:spcBef>
                <a:spcPts val="1000"/>
              </a:spcBef>
            </a:pPr>
            <a:r>
              <a:rPr lang="en-US" dirty="0">
                <a:latin typeface="+mj-lt"/>
              </a:rPr>
              <a:t>E.g. Needs more time to decide</a:t>
            </a:r>
          </a:p>
          <a:p>
            <a:pPr marL="628650" lvl="2">
              <a:spcBef>
                <a:spcPts val="1000"/>
              </a:spcBef>
            </a:pPr>
            <a:r>
              <a:rPr lang="en-US" dirty="0">
                <a:latin typeface="+mj-lt"/>
              </a:rPr>
              <a:t>Prefers another HIV prevention method</a:t>
            </a:r>
          </a:p>
          <a:p>
            <a:pPr marL="628650" lvl="2">
              <a:spcBef>
                <a:spcPts val="1000"/>
              </a:spcBef>
            </a:pPr>
            <a:r>
              <a:rPr lang="en-US" dirty="0">
                <a:latin typeface="+mj-lt"/>
              </a:rPr>
              <a:t>Is at risk of IPV/ in an abusive relationship</a:t>
            </a:r>
          </a:p>
          <a:p>
            <a:pPr marL="628650" lvl="2">
              <a:spcBef>
                <a:spcPts val="1000"/>
              </a:spcBef>
            </a:pPr>
            <a:r>
              <a:rPr lang="en-US" dirty="0">
                <a:latin typeface="+mj-lt"/>
              </a:rPr>
              <a:t>Lacks partner’s or other social support to choose the ring</a:t>
            </a:r>
          </a:p>
          <a:p>
            <a:endParaRPr lang="en-US" dirty="0"/>
          </a:p>
        </p:txBody>
      </p:sp>
    </p:spTree>
    <p:extLst>
      <p:ext uri="{BB962C8B-B14F-4D97-AF65-F5344CB8AC3E}">
        <p14:creationId xmlns:p14="http://schemas.microsoft.com/office/powerpoint/2010/main" val="425855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Administering Behavioral Guides</a:t>
            </a:r>
          </a:p>
        </p:txBody>
      </p:sp>
      <p:sp>
        <p:nvSpPr>
          <p:cNvPr id="3" name="Content Placeholder 2"/>
          <p:cNvSpPr>
            <a:spLocks noGrp="1"/>
          </p:cNvSpPr>
          <p:nvPr>
            <p:ph idx="1"/>
          </p:nvPr>
        </p:nvSpPr>
        <p:spPr>
          <a:xfrm>
            <a:off x="278296" y="1600200"/>
            <a:ext cx="11913704" cy="5257800"/>
          </a:xfrm>
        </p:spPr>
        <p:txBody>
          <a:bodyPr/>
          <a:lstStyle/>
          <a:p>
            <a:r>
              <a:rPr lang="en-US" dirty="0">
                <a:solidFill>
                  <a:srgbClr val="7030A0"/>
                </a:solidFill>
              </a:rPr>
              <a:t>Remain neutral</a:t>
            </a:r>
          </a:p>
          <a:p>
            <a:pPr lvl="1"/>
            <a:r>
              <a:rPr lang="en-US" dirty="0"/>
              <a:t>Keep tone of voice and body language neutral</a:t>
            </a:r>
          </a:p>
          <a:p>
            <a:pPr lvl="1"/>
            <a:r>
              <a:rPr lang="en-US" dirty="0"/>
              <a:t>Express interest but avoid making reactions to participant’s responses</a:t>
            </a:r>
          </a:p>
          <a:p>
            <a:r>
              <a:rPr lang="en-US" dirty="0">
                <a:solidFill>
                  <a:srgbClr val="7030A0"/>
                </a:solidFill>
              </a:rPr>
              <a:t>Remain non-judgmental</a:t>
            </a:r>
            <a:r>
              <a:rPr lang="en-US" dirty="0"/>
              <a:t> </a:t>
            </a:r>
          </a:p>
          <a:p>
            <a:pPr lvl="1"/>
            <a:r>
              <a:rPr lang="en-US" dirty="0"/>
              <a:t>Every choice is important &amp; informative in HOPE</a:t>
            </a:r>
          </a:p>
          <a:p>
            <a:pPr lvl="1"/>
            <a:r>
              <a:rPr lang="en-US" dirty="0"/>
              <a:t>OK if they chose </a:t>
            </a:r>
            <a:r>
              <a:rPr lang="en-US" b="1" dirty="0"/>
              <a:t>not to accept </a:t>
            </a:r>
            <a:r>
              <a:rPr lang="en-US" dirty="0"/>
              <a:t>the ring at all. They can still participate!</a:t>
            </a:r>
          </a:p>
          <a:p>
            <a:pPr lvl="1"/>
            <a:r>
              <a:rPr lang="en-US" dirty="0"/>
              <a:t>OK if they </a:t>
            </a:r>
            <a:r>
              <a:rPr lang="en-US" b="1" dirty="0"/>
              <a:t>accepted the ring but decided not to use</a:t>
            </a:r>
            <a:r>
              <a:rPr lang="en-US" dirty="0"/>
              <a:t>. They can still participate!</a:t>
            </a:r>
          </a:p>
          <a:p>
            <a:pPr lvl="1"/>
            <a:r>
              <a:rPr lang="en-US" dirty="0"/>
              <a:t>OK if they </a:t>
            </a:r>
            <a:r>
              <a:rPr lang="en-US" b="1" dirty="0"/>
              <a:t>used the ring some of the time but not all the time</a:t>
            </a:r>
            <a:r>
              <a:rPr lang="en-US" dirty="0"/>
              <a:t>. (Yes, you guessed it….they can still participate!)</a:t>
            </a:r>
          </a:p>
          <a:p>
            <a:endParaRPr lang="en-US" dirty="0"/>
          </a:p>
        </p:txBody>
      </p:sp>
    </p:spTree>
    <p:extLst>
      <p:ext uri="{BB962C8B-B14F-4D97-AF65-F5344CB8AC3E}">
        <p14:creationId xmlns:p14="http://schemas.microsoft.com/office/powerpoint/2010/main" val="2074489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Administering Behavioral Guides (cont.)</a:t>
            </a:r>
          </a:p>
        </p:txBody>
      </p:sp>
      <p:sp>
        <p:nvSpPr>
          <p:cNvPr id="3" name="Content Placeholder 2"/>
          <p:cNvSpPr>
            <a:spLocks noGrp="1"/>
          </p:cNvSpPr>
          <p:nvPr>
            <p:ph idx="1"/>
          </p:nvPr>
        </p:nvSpPr>
        <p:spPr>
          <a:xfrm>
            <a:off x="609600" y="1708483"/>
            <a:ext cx="10972800" cy="4884821"/>
          </a:xfrm>
        </p:spPr>
        <p:txBody>
          <a:bodyPr/>
          <a:lstStyle/>
          <a:p>
            <a:r>
              <a:rPr lang="en-US" dirty="0" smtClean="0">
                <a:solidFill>
                  <a:srgbClr val="7030A0"/>
                </a:solidFill>
              </a:rPr>
              <a:t>Language</a:t>
            </a:r>
            <a:r>
              <a:rPr lang="en-US" dirty="0" smtClean="0"/>
              <a:t>: </a:t>
            </a:r>
            <a:r>
              <a:rPr lang="en-US" dirty="0" smtClean="0"/>
              <a:t>CRFs </a:t>
            </a:r>
            <a:r>
              <a:rPr lang="en-US" dirty="0"/>
              <a:t>should be administered in preferred language</a:t>
            </a:r>
          </a:p>
          <a:p>
            <a:endParaRPr lang="en-US" dirty="0" smtClean="0"/>
          </a:p>
          <a:p>
            <a:r>
              <a:rPr lang="en-US" dirty="0" smtClean="0">
                <a:solidFill>
                  <a:srgbClr val="7030A0"/>
                </a:solidFill>
              </a:rPr>
              <a:t>Different staff</a:t>
            </a:r>
            <a:r>
              <a:rPr lang="en-US" dirty="0" smtClean="0"/>
              <a:t>: Study </a:t>
            </a:r>
            <a:r>
              <a:rPr lang="en-US" dirty="0"/>
              <a:t>staff administering behavioral CRFs should be a </a:t>
            </a:r>
            <a:r>
              <a:rPr lang="en-US" i="1" dirty="0"/>
              <a:t>different</a:t>
            </a:r>
            <a:r>
              <a:rPr lang="en-US" dirty="0"/>
              <a:t> person than staff providing counseling </a:t>
            </a:r>
          </a:p>
          <a:p>
            <a:endParaRPr lang="en-US" dirty="0" smtClean="0"/>
          </a:p>
          <a:p>
            <a:r>
              <a:rPr lang="en-US" dirty="0" smtClean="0">
                <a:solidFill>
                  <a:srgbClr val="7030A0"/>
                </a:solidFill>
              </a:rPr>
              <a:t>CRFs then counseling</a:t>
            </a:r>
            <a:r>
              <a:rPr lang="en-US" dirty="0" smtClean="0"/>
              <a:t>: </a:t>
            </a:r>
            <a:r>
              <a:rPr lang="en-US" dirty="0" smtClean="0"/>
              <a:t>At </a:t>
            </a:r>
            <a:r>
              <a:rPr lang="en-US" dirty="0"/>
              <a:t>visits where both counseling and behavioral CRFs are administered, it is recommended that CRFs are administered prior to counseling sessions</a:t>
            </a:r>
          </a:p>
        </p:txBody>
      </p:sp>
    </p:spTree>
    <p:extLst>
      <p:ext uri="{BB962C8B-B14F-4D97-AF65-F5344CB8AC3E}">
        <p14:creationId xmlns:p14="http://schemas.microsoft.com/office/powerpoint/2010/main" val="408867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417"/>
            <a:ext cx="10972800" cy="1143000"/>
          </a:xfrm>
        </p:spPr>
        <p:txBody>
          <a:bodyPr/>
          <a:lstStyle/>
          <a:p>
            <a:r>
              <a:rPr lang="en-US" dirty="0" smtClean="0"/>
              <a:t>Counseling &amp; Behavioral CRFs: Acknowledging </a:t>
            </a:r>
            <a:r>
              <a:rPr lang="en-US" dirty="0"/>
              <a:t>Redundancies</a:t>
            </a:r>
          </a:p>
        </p:txBody>
      </p:sp>
      <p:sp>
        <p:nvSpPr>
          <p:cNvPr id="3" name="Content Placeholder 2"/>
          <p:cNvSpPr>
            <a:spLocks noGrp="1"/>
          </p:cNvSpPr>
          <p:nvPr>
            <p:ph idx="1"/>
          </p:nvPr>
        </p:nvSpPr>
        <p:spPr>
          <a:xfrm>
            <a:off x="609600" y="1600200"/>
            <a:ext cx="10972800" cy="5257800"/>
          </a:xfrm>
        </p:spPr>
        <p:txBody>
          <a:bodyPr/>
          <a:lstStyle/>
          <a:p>
            <a:r>
              <a:rPr lang="en-US" sz="2800" dirty="0"/>
              <a:t>Some topics on behavioral CRFs and within qualitative interviews (for qualitative sites) may also be discussed as part of the counseling </a:t>
            </a:r>
            <a:r>
              <a:rPr lang="en-US" sz="2800" dirty="0" smtClean="0"/>
              <a:t>sessions</a:t>
            </a:r>
          </a:p>
          <a:p>
            <a:pPr marL="0" indent="0">
              <a:buNone/>
            </a:pPr>
            <a:endParaRPr lang="en-US" sz="2800" dirty="0"/>
          </a:p>
          <a:p>
            <a:r>
              <a:rPr lang="en-US" sz="2800" dirty="0" smtClean="0"/>
              <a:t>Acknowledge redundancies when </a:t>
            </a:r>
            <a:r>
              <a:rPr lang="en-US" sz="2800" dirty="0"/>
              <a:t>appropriate to ease feeling fatigue from redundant study procedures </a:t>
            </a:r>
            <a:r>
              <a:rPr lang="en-US" sz="2800" i="1" dirty="0"/>
              <a:t>.  For example:</a:t>
            </a:r>
          </a:p>
          <a:p>
            <a:pPr lvl="1"/>
            <a:r>
              <a:rPr lang="en-US" sz="2400" i="1" dirty="0"/>
              <a:t> “I’m going to ask you some questions now and record your responses on these forms. As with all information you provide to the study, we will keep your responses confidential.  Only others on the study team will have access to them.  Some of the topics may come up in your counseling session, if your counselor thinks that discussing your answers might help him/her better understand your study experience or support your chosen HIV prevention plan.” </a:t>
            </a:r>
            <a:endParaRPr lang="en-US" sz="2400" dirty="0"/>
          </a:p>
          <a:p>
            <a:endParaRPr lang="en-US" dirty="0"/>
          </a:p>
        </p:txBody>
      </p:sp>
    </p:spTree>
    <p:extLst>
      <p:ext uri="{BB962C8B-B14F-4D97-AF65-F5344CB8AC3E}">
        <p14:creationId xmlns:p14="http://schemas.microsoft.com/office/powerpoint/2010/main" val="233794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 CRF</a:t>
            </a:r>
          </a:p>
        </p:txBody>
      </p:sp>
      <p:sp>
        <p:nvSpPr>
          <p:cNvPr id="3" name="Content Placeholder 2"/>
          <p:cNvSpPr>
            <a:spLocks noGrp="1"/>
          </p:cNvSpPr>
          <p:nvPr>
            <p:ph idx="1"/>
          </p:nvPr>
        </p:nvSpPr>
        <p:spPr/>
        <p:txBody>
          <a:bodyPr numCol="2"/>
          <a:lstStyle/>
          <a:p>
            <a:r>
              <a:rPr lang="en-US" dirty="0"/>
              <a:t>DOMAINS COVERED</a:t>
            </a:r>
          </a:p>
          <a:p>
            <a:pPr lvl="1"/>
            <a:r>
              <a:rPr lang="en-US" dirty="0"/>
              <a:t>Birth date</a:t>
            </a:r>
          </a:p>
          <a:p>
            <a:pPr lvl="1"/>
            <a:r>
              <a:rPr lang="en-US" dirty="0"/>
              <a:t>Marriage</a:t>
            </a:r>
          </a:p>
          <a:p>
            <a:pPr lvl="1"/>
            <a:r>
              <a:rPr lang="en-US" dirty="0"/>
              <a:t>Education</a:t>
            </a:r>
          </a:p>
          <a:p>
            <a:pPr lvl="1"/>
            <a:r>
              <a:rPr lang="en-US" dirty="0"/>
              <a:t>Ethnic group or tribe</a:t>
            </a:r>
          </a:p>
          <a:p>
            <a:pPr lvl="1"/>
            <a:r>
              <a:rPr lang="en-US" dirty="0"/>
              <a:t>Alcohol &amp; cigarette usage</a:t>
            </a:r>
          </a:p>
          <a:p>
            <a:pPr lvl="1"/>
            <a:r>
              <a:rPr lang="en-US" dirty="0"/>
              <a:t>Time spent traveling to clinic</a:t>
            </a:r>
          </a:p>
          <a:p>
            <a:pPr lvl="1"/>
            <a:r>
              <a:rPr lang="en-US" dirty="0"/>
              <a:t>Income &amp; Employment</a:t>
            </a:r>
          </a:p>
          <a:p>
            <a:pPr lvl="1"/>
            <a:r>
              <a:rPr lang="en-US" dirty="0"/>
              <a:t>Pregnancy &amp; children</a:t>
            </a:r>
          </a:p>
          <a:p>
            <a:pPr lvl="1"/>
            <a:r>
              <a:rPr lang="en-US" dirty="0">
                <a:solidFill>
                  <a:srgbClr val="00B0F0"/>
                </a:solidFill>
              </a:rPr>
              <a:t>Religion and religiosity</a:t>
            </a:r>
          </a:p>
          <a:p>
            <a:pPr lvl="1"/>
            <a:r>
              <a:rPr lang="en-US" dirty="0">
                <a:solidFill>
                  <a:srgbClr val="00B0F0"/>
                </a:solidFill>
              </a:rPr>
              <a:t>Food insecurity</a:t>
            </a:r>
          </a:p>
          <a:p>
            <a:pPr lvl="1"/>
            <a:r>
              <a:rPr lang="en-US" dirty="0">
                <a:solidFill>
                  <a:srgbClr val="00B0F0"/>
                </a:solidFill>
              </a:rPr>
              <a:t>Socio-economic status (SES) measures</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6703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F0"/>
                </a:solidFill>
              </a:rPr>
              <a:t>NEW </a:t>
            </a:r>
            <a:r>
              <a:rPr lang="en-US" dirty="0">
                <a:solidFill>
                  <a:srgbClr val="740074"/>
                </a:solidFill>
              </a:rPr>
              <a:t>Demographic Questions </a:t>
            </a:r>
            <a:r>
              <a:rPr lang="en-US" dirty="0"/>
              <a:t>	</a:t>
            </a:r>
          </a:p>
        </p:txBody>
      </p:sp>
      <p:sp>
        <p:nvSpPr>
          <p:cNvPr id="3" name="Content Placeholder 2"/>
          <p:cNvSpPr>
            <a:spLocks noGrp="1"/>
          </p:cNvSpPr>
          <p:nvPr>
            <p:ph sz="half" idx="1"/>
          </p:nvPr>
        </p:nvSpPr>
        <p:spPr>
          <a:xfrm>
            <a:off x="168442" y="1659476"/>
            <a:ext cx="5825958" cy="5135514"/>
          </a:xfrm>
        </p:spPr>
        <p:txBody>
          <a:bodyPr/>
          <a:lstStyle/>
          <a:p>
            <a:r>
              <a:rPr lang="en-US" dirty="0">
                <a:solidFill>
                  <a:srgbClr val="00B0F0"/>
                </a:solidFill>
              </a:rPr>
              <a:t>Religion and religiosity</a:t>
            </a:r>
          </a:p>
          <a:p>
            <a:pPr lvl="1"/>
            <a:r>
              <a:rPr lang="en-US" sz="2200" dirty="0"/>
              <a:t>May influence acceptance of the ring</a:t>
            </a:r>
          </a:p>
          <a:p>
            <a:pPr lvl="1"/>
            <a:r>
              <a:rPr lang="en-US" sz="2200" dirty="0"/>
              <a:t>Will help characterize participants (if those who choose the ring or not differ)</a:t>
            </a:r>
          </a:p>
          <a:p>
            <a:r>
              <a:rPr lang="en-US" dirty="0">
                <a:solidFill>
                  <a:srgbClr val="00B0F0"/>
                </a:solidFill>
              </a:rPr>
              <a:t>Food insecurity</a:t>
            </a:r>
          </a:p>
          <a:p>
            <a:pPr lvl="1"/>
            <a:r>
              <a:rPr lang="en-US" sz="2200" dirty="0"/>
              <a:t>Indicator of SES</a:t>
            </a:r>
          </a:p>
          <a:p>
            <a:pPr lvl="1"/>
            <a:r>
              <a:rPr lang="en-US" sz="2200" dirty="0"/>
              <a:t>May influence motivation join HOPE</a:t>
            </a:r>
          </a:p>
          <a:p>
            <a:pPr lvl="1"/>
            <a:r>
              <a:rPr lang="en-US" sz="2200" dirty="0"/>
              <a:t>Will help characterize participants</a:t>
            </a:r>
          </a:p>
          <a:p>
            <a:r>
              <a:rPr lang="en-US" dirty="0">
                <a:solidFill>
                  <a:srgbClr val="00B0F0"/>
                </a:solidFill>
              </a:rPr>
              <a:t>Socio-economic status (SES) measures</a:t>
            </a:r>
          </a:p>
          <a:p>
            <a:pPr lvl="1"/>
            <a:r>
              <a:rPr lang="en-US" sz="2200" dirty="0"/>
              <a:t>May influence motivation to join</a:t>
            </a:r>
          </a:p>
          <a:p>
            <a:pPr lvl="1"/>
            <a:r>
              <a:rPr lang="en-US" sz="2200" dirty="0"/>
              <a:t>Will help characterize participants</a:t>
            </a:r>
          </a:p>
          <a:p>
            <a:endParaRPr lang="en-US" dirty="0"/>
          </a:p>
          <a:p>
            <a:pPr marL="0" indent="0">
              <a:buNone/>
            </a:pP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033864156"/>
              </p:ext>
            </p:extLst>
          </p:nvPr>
        </p:nvGraphicFramePr>
        <p:xfrm>
          <a:off x="6689557" y="1671810"/>
          <a:ext cx="5007519" cy="5123180"/>
        </p:xfrm>
        <a:graphic>
          <a:graphicData uri="http://schemas.openxmlformats.org/drawingml/2006/table">
            <a:tbl>
              <a:tblPr firstRow="1" firstCol="1" bandRow="1"/>
              <a:tblGrid>
                <a:gridCol w="370927">
                  <a:extLst>
                    <a:ext uri="{9D8B030D-6E8A-4147-A177-3AD203B41FA5}">
                      <a16:colId xmlns:a16="http://schemas.microsoft.com/office/drawing/2014/main" xmlns="" val="20000"/>
                    </a:ext>
                  </a:extLst>
                </a:gridCol>
                <a:gridCol w="2201395">
                  <a:extLst>
                    <a:ext uri="{9D8B030D-6E8A-4147-A177-3AD203B41FA5}">
                      <a16:colId xmlns:a16="http://schemas.microsoft.com/office/drawing/2014/main" xmlns="" val="20001"/>
                    </a:ext>
                  </a:extLst>
                </a:gridCol>
                <a:gridCol w="1461512">
                  <a:extLst>
                    <a:ext uri="{9D8B030D-6E8A-4147-A177-3AD203B41FA5}">
                      <a16:colId xmlns:a16="http://schemas.microsoft.com/office/drawing/2014/main" xmlns="" val="20002"/>
                    </a:ext>
                  </a:extLst>
                </a:gridCol>
                <a:gridCol w="973685">
                  <a:extLst>
                    <a:ext uri="{9D8B030D-6E8A-4147-A177-3AD203B41FA5}">
                      <a16:colId xmlns:a16="http://schemas.microsoft.com/office/drawing/2014/main" xmlns="" val="20003"/>
                    </a:ext>
                  </a:extLst>
                </a:gridCol>
              </a:tblGrid>
              <a:tr h="633066">
                <a:tc>
                  <a:txBody>
                    <a:bodyPr/>
                    <a:lstStyle/>
                    <a:p>
                      <a:pPr marL="228600" marR="0" indent="-228600">
                        <a:lnSpc>
                          <a:spcPct val="107000"/>
                        </a:lnSpc>
                        <a:spcBef>
                          <a:spcPts val="300"/>
                        </a:spcBef>
                        <a:spcAft>
                          <a:spcPts val="300"/>
                        </a:spcAft>
                        <a:tabLst>
                          <a:tab pos="228600" algn="l"/>
                          <a:tab pos="1885950" algn="l"/>
                          <a:tab pos="2228850" algn="l"/>
                          <a:tab pos="2857500" algn="l"/>
                        </a:tabLs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11</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300"/>
                        </a:spcBef>
                        <a:spcAft>
                          <a:spcPts val="300"/>
                        </a:spcAft>
                        <a:tabLst>
                          <a:tab pos="228600" algn="l"/>
                          <a:tab pos="457200" algn="l"/>
                        </a:tabLst>
                      </a:pPr>
                      <a:r>
                        <a:rPr lang="en-US" sz="1200" dirty="0">
                          <a:effectLst/>
                          <a:latin typeface="Calibri" panose="020F0502020204030204" pitchFamily="34" charset="0"/>
                          <a:ea typeface="Batang" panose="02030600000101010101" pitchFamily="18" charset="-127"/>
                          <a:cs typeface="Times New Roman" panose="02020603050405020304" pitchFamily="18" charset="0"/>
                        </a:rPr>
                        <a:t>What is the participant’s religion?</a:t>
                      </a:r>
                      <a:r>
                        <a:rPr lang="en-US" sz="1000" dirty="0">
                          <a:effectLst/>
                          <a:latin typeface="Calibri" panose="020F0502020204030204" pitchFamily="34" charset="0"/>
                          <a:ea typeface="Batang" panose="02030600000101010101" pitchFamily="18" charset="-127"/>
                          <a:cs typeface="Times New Roman" panose="02020603050405020304" pitchFamily="18" charset="0"/>
                        </a:rPr>
                        <a:t> (</a:t>
                      </a:r>
                      <a:r>
                        <a:rPr lang="en-US" sz="1000" i="1" dirty="0">
                          <a:effectLst/>
                          <a:latin typeface="Calibri" panose="020F0502020204030204" pitchFamily="34" charset="0"/>
                          <a:ea typeface="Batang" panose="02030600000101010101" pitchFamily="18" charset="-127"/>
                          <a:cs typeface="Times New Roman" panose="02020603050405020304" pitchFamily="18" charset="0"/>
                        </a:rPr>
                        <a:t>mark one</a:t>
                      </a:r>
                      <a:r>
                        <a:rPr lang="en-US" sz="1000" dirty="0">
                          <a:effectLst/>
                          <a:latin typeface="Calibri" panose="020F0502020204030204" pitchFamily="34" charset="0"/>
                          <a:ea typeface="Batang" panose="02030600000101010101" pitchFamily="18" charset="-127"/>
                          <a:cs typeface="Times New Roman" panose="02020603050405020304" pitchFamily="18" charset="0"/>
                        </a:rPr>
                        <a:t>)</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1</a:t>
                      </a:r>
                      <a:r>
                        <a:rPr lang="en-US" sz="700">
                          <a:effectLst/>
                          <a:latin typeface="Calibri" panose="020F0502020204030204" pitchFamily="34" charset="0"/>
                          <a:ea typeface="Times New Roman" panose="02020603050405020304" pitchFamily="18" charset="0"/>
                          <a:cs typeface="Times New Roman" panose="02020603050405020304" pitchFamily="18" charset="0"/>
                        </a:rPr>
                        <a:t>	Christian</a:t>
                      </a: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a:effectLst/>
                          <a:latin typeface="Calibri" panose="020F0502020204030204" pitchFamily="34" charset="0"/>
                          <a:ea typeface="Times New Roman" panose="02020603050405020304" pitchFamily="18" charset="0"/>
                          <a:cs typeface="Times New Roman" panose="02020603050405020304" pitchFamily="18" charset="0"/>
                        </a:rPr>
                        <a:t>Muslim</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3	</a:t>
                      </a:r>
                      <a:r>
                        <a:rPr lang="en-US" sz="700">
                          <a:effectLst/>
                          <a:latin typeface="Calibri" panose="020F0502020204030204" pitchFamily="34" charset="0"/>
                          <a:ea typeface="Times New Roman" panose="02020603050405020304" pitchFamily="18" charset="0"/>
                          <a:cs typeface="Times New Roman" panose="02020603050405020304" pitchFamily="18" charset="0"/>
                        </a:rPr>
                        <a:t>Other specify:______________________</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4</a:t>
                      </a:r>
                      <a:r>
                        <a:rPr lang="en-US" sz="700">
                          <a:effectLst/>
                          <a:latin typeface="Calibri" panose="020F0502020204030204" pitchFamily="34" charset="0"/>
                          <a:ea typeface="Times New Roman" panose="02020603050405020304" pitchFamily="18" charset="0"/>
                          <a:cs typeface="Times New Roman" panose="02020603050405020304" pitchFamily="18" charset="0"/>
                        </a:rPr>
                        <a:t>	None </a:t>
                      </a:r>
                      <a:r>
                        <a:rPr lang="en-US" sz="700">
                          <a:effectLst/>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en-US" sz="700">
                          <a:effectLst/>
                          <a:latin typeface="Calibri" panose="020F0502020204030204" pitchFamily="34" charset="0"/>
                          <a:ea typeface="Times New Roman" panose="02020603050405020304" pitchFamily="18" charset="0"/>
                          <a:cs typeface="Times New Roman" panose="02020603050405020304" pitchFamily="18" charset="0"/>
                        </a:rPr>
                        <a:t> </a:t>
                      </a:r>
                      <a:r>
                        <a:rPr lang="en-US" sz="700" i="1">
                          <a:effectLst/>
                          <a:latin typeface="Calibri" panose="020F0502020204030204" pitchFamily="34" charset="0"/>
                          <a:ea typeface="Times New Roman" panose="02020603050405020304" pitchFamily="18" charset="0"/>
                          <a:cs typeface="Times New Roman" panose="02020603050405020304" pitchFamily="18" charset="0"/>
                        </a:rPr>
                        <a:t>If none, go to item 12.</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633066">
                <a:tc>
                  <a:txBody>
                    <a:bodyPr/>
                    <a:lstStyle/>
                    <a:p>
                      <a:pPr marL="228600" marR="0" indent="-228600">
                        <a:lnSpc>
                          <a:spcPct val="107000"/>
                        </a:lnSpc>
                        <a:spcBef>
                          <a:spcPts val="300"/>
                        </a:spcBef>
                        <a:spcAft>
                          <a:spcPts val="300"/>
                        </a:spcAft>
                        <a:tabLst>
                          <a:tab pos="228600" algn="l"/>
                          <a:tab pos="1885950" algn="l"/>
                          <a:tab pos="2228850" algn="l"/>
                          <a:tab pos="2857500" algn="l"/>
                        </a:tabLs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11a</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a:lnSpc>
                          <a:spcPct val="107000"/>
                        </a:lnSpc>
                        <a:spcBef>
                          <a:spcPts val="300"/>
                        </a:spcBef>
                        <a:spcAft>
                          <a:spcPts val="300"/>
                        </a:spcAft>
                        <a:tabLst>
                          <a:tab pos="228600" algn="l"/>
                          <a:tab pos="457200" algn="l"/>
                        </a:tabLst>
                      </a:pPr>
                      <a:r>
                        <a:rPr lang="en-US" sz="1200" dirty="0">
                          <a:effectLst/>
                          <a:latin typeface="Calibri" panose="020F0502020204030204" pitchFamily="34" charset="0"/>
                          <a:ea typeface="Batang" panose="02030600000101010101" pitchFamily="18" charset="-127"/>
                          <a:cs typeface="Times New Roman" panose="02020603050405020304" pitchFamily="18" charset="0"/>
                        </a:rPr>
                        <a:t>How many times a week does the participant attend religious services? </a:t>
                      </a:r>
                      <a:r>
                        <a:rPr lang="en-US" sz="1000" dirty="0">
                          <a:effectLst/>
                          <a:latin typeface="Calibri" panose="020F0502020204030204" pitchFamily="34" charset="0"/>
                          <a:ea typeface="Batang" panose="02030600000101010101" pitchFamily="18" charset="-127"/>
                          <a:cs typeface="Times New Roman" panose="02020603050405020304" pitchFamily="18" charset="0"/>
                        </a:rPr>
                        <a:t>(</a:t>
                      </a:r>
                      <a:r>
                        <a:rPr lang="en-US" sz="1000" i="1" dirty="0">
                          <a:effectLst/>
                          <a:latin typeface="Calibri" panose="020F0502020204030204" pitchFamily="34" charset="0"/>
                          <a:ea typeface="Batang" panose="02030600000101010101" pitchFamily="18" charset="-127"/>
                          <a:cs typeface="Times New Roman" panose="02020603050405020304" pitchFamily="18" charset="0"/>
                        </a:rPr>
                        <a:t>mark one</a:t>
                      </a:r>
                      <a:r>
                        <a:rPr lang="en-US" sz="1000" dirty="0">
                          <a:effectLst/>
                          <a:latin typeface="Calibri" panose="020F0502020204030204" pitchFamily="34" charset="0"/>
                          <a:ea typeface="Batang" panose="02030600000101010101" pitchFamily="18" charset="-127"/>
                          <a:cs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1</a:t>
                      </a:r>
                      <a:r>
                        <a:rPr lang="en-US" sz="700">
                          <a:effectLst/>
                          <a:latin typeface="Calibri" panose="020F0502020204030204" pitchFamily="34" charset="0"/>
                          <a:ea typeface="Times New Roman" panose="02020603050405020304" pitchFamily="18" charset="0"/>
                          <a:cs typeface="Times New Roman" panose="02020603050405020304" pitchFamily="18" charset="0"/>
                        </a:rPr>
                        <a:t>	More than once a week</a:t>
                      </a: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a:effectLst/>
                          <a:latin typeface="Calibri" panose="020F0502020204030204" pitchFamily="34" charset="0"/>
                          <a:ea typeface="Times New Roman" panose="02020603050405020304" pitchFamily="18" charset="0"/>
                          <a:cs typeface="Times New Roman" panose="02020603050405020304" pitchFamily="18" charset="0"/>
                        </a:rPr>
                        <a:t>Once a week</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3</a:t>
                      </a:r>
                      <a:r>
                        <a:rPr lang="en-US" sz="700">
                          <a:effectLst/>
                          <a:latin typeface="Calibri" panose="020F0502020204030204" pitchFamily="34" charset="0"/>
                          <a:ea typeface="Times New Roman" panose="02020603050405020304" pitchFamily="18" charset="0"/>
                          <a:cs typeface="Times New Roman" panose="02020603050405020304" pitchFamily="18" charset="0"/>
                        </a:rPr>
                        <a:t>	Less than once a week</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4</a:t>
                      </a:r>
                      <a:r>
                        <a:rPr lang="en-US" sz="700">
                          <a:effectLst/>
                          <a:latin typeface="Calibri" panose="020F0502020204030204" pitchFamily="34" charset="0"/>
                          <a:ea typeface="Times New Roman" panose="02020603050405020304" pitchFamily="18" charset="0"/>
                          <a:cs typeface="Times New Roman" panose="02020603050405020304" pitchFamily="18" charset="0"/>
                        </a:rPr>
                        <a:t>	Never</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1"/>
                  </a:ext>
                </a:extLst>
              </a:tr>
              <a:tr h="633066">
                <a:tc>
                  <a:txBody>
                    <a:bodyPr/>
                    <a:lstStyle/>
                    <a:p>
                      <a:pPr marL="0" marR="0">
                        <a:lnSpc>
                          <a:spcPct val="115000"/>
                        </a:lnSpc>
                        <a:spcBef>
                          <a:spcPts val="0"/>
                        </a:spcBef>
                        <a:spcAft>
                          <a:spcPts val="4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12</a:t>
                      </a: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nSpc>
                          <a:spcPct val="107000"/>
                        </a:lnSpc>
                        <a:spcBef>
                          <a:spcPts val="300"/>
                        </a:spcBef>
                        <a:spcAft>
                          <a:spcPts val="300"/>
                        </a:spcAft>
                        <a:tabLst>
                          <a:tab pos="228600" algn="l"/>
                          <a:tab pos="457200" algn="l"/>
                        </a:tabLst>
                      </a:pPr>
                      <a:r>
                        <a:rPr lang="en-US" sz="1200" dirty="0">
                          <a:effectLst/>
                          <a:latin typeface="Calibri" panose="020F0502020204030204" pitchFamily="34" charset="0"/>
                          <a:ea typeface="Batang" panose="02030600000101010101" pitchFamily="18" charset="-127"/>
                          <a:cs typeface="Times New Roman" panose="02020603050405020304" pitchFamily="18" charset="0"/>
                        </a:rPr>
                        <a:t>In the past four weeks, how often was the participant worried that she will not have enough food?</a:t>
                      </a:r>
                      <a:r>
                        <a:rPr lang="en-US" sz="1000" dirty="0">
                          <a:effectLst/>
                          <a:latin typeface="Calibri" panose="020F0502020204030204" pitchFamily="34" charset="0"/>
                          <a:ea typeface="Batang" panose="02030600000101010101" pitchFamily="18" charset="-127"/>
                          <a:cs typeface="Times New Roman" panose="02020603050405020304" pitchFamily="18" charset="0"/>
                        </a:rPr>
                        <a:t>  (Read responses.)</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1</a:t>
                      </a:r>
                      <a:r>
                        <a:rPr lang="en-US" sz="700">
                          <a:effectLst/>
                          <a:latin typeface="Calibri" panose="020F0502020204030204" pitchFamily="34" charset="0"/>
                          <a:ea typeface="Times New Roman" panose="02020603050405020304" pitchFamily="18" charset="0"/>
                          <a:cs typeface="Times New Roman" panose="02020603050405020304" pitchFamily="18" charset="0"/>
                        </a:rPr>
                        <a:t>  Never</a:t>
                      </a: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2</a:t>
                      </a:r>
                      <a:r>
                        <a:rPr lang="en-US" sz="700">
                          <a:effectLst/>
                          <a:latin typeface="Calibri" panose="020F0502020204030204" pitchFamily="34" charset="0"/>
                          <a:ea typeface="Times New Roman" panose="02020603050405020304" pitchFamily="18" charset="0"/>
                          <a:cs typeface="Times New Roman" panose="02020603050405020304" pitchFamily="18" charset="0"/>
                        </a:rPr>
                        <a:t>  Rarely (once or twice)</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3</a:t>
                      </a:r>
                      <a:r>
                        <a:rPr lang="en-US" sz="700">
                          <a:effectLst/>
                          <a:latin typeface="Calibri" panose="020F0502020204030204" pitchFamily="34" charset="0"/>
                          <a:ea typeface="Times New Roman" panose="02020603050405020304" pitchFamily="18" charset="0"/>
                          <a:cs typeface="Times New Roman" panose="02020603050405020304" pitchFamily="18" charset="0"/>
                        </a:rPr>
                        <a:t>  Sometimes (3-10 times)</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baseline="-25000">
                          <a:effectLst/>
                          <a:latin typeface="Calibri" panose="020F0502020204030204" pitchFamily="34" charset="0"/>
                          <a:ea typeface="Times New Roman" panose="02020603050405020304" pitchFamily="18" charset="0"/>
                          <a:cs typeface="Times New Roman" panose="02020603050405020304" pitchFamily="18" charset="0"/>
                        </a:rPr>
                        <a:t>4</a:t>
                      </a:r>
                      <a:r>
                        <a:rPr lang="en-US" sz="700">
                          <a:effectLst/>
                          <a:latin typeface="Calibri" panose="020F0502020204030204" pitchFamily="34" charset="0"/>
                          <a:ea typeface="Times New Roman" panose="02020603050405020304" pitchFamily="18" charset="0"/>
                          <a:cs typeface="Times New Roman" panose="02020603050405020304" pitchFamily="18" charset="0"/>
                        </a:rPr>
                        <a:t>  Often (more than 10 times)</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2"/>
                  </a:ext>
                </a:extLst>
              </a:tr>
              <a:tr h="2743445">
                <a:tc>
                  <a:txBody>
                    <a:bodyPr/>
                    <a:lstStyle/>
                    <a:p>
                      <a:pPr marL="0" marR="0" indent="0">
                        <a:lnSpc>
                          <a:spcPct val="107000"/>
                        </a:lnSpc>
                        <a:spcBef>
                          <a:spcPts val="1200"/>
                        </a:spcBef>
                        <a:spcAft>
                          <a:spcPts val="400"/>
                        </a:spcAft>
                        <a:tabLst>
                          <a:tab pos="228600" algn="l"/>
                          <a:tab pos="457200" algn="l"/>
                        </a:tabLs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Does the participant’s household have: …? </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000" i="1" dirty="0">
                          <a:effectLst/>
                          <a:latin typeface="Calibri" panose="020F0502020204030204" pitchFamily="34" charset="0"/>
                          <a:ea typeface="Times New Roman" panose="02020603050405020304" pitchFamily="18" charset="0"/>
                          <a:cs typeface="Times New Roman" panose="02020603050405020304" pitchFamily="18" charset="0"/>
                        </a:rPr>
                        <a:t>read options and indicate ‘yes’ or ‘no’ for all items</a:t>
                      </a: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a Electricity or solar panels</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b. A radio</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c. A cassette player </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d. A television</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e. A mobile telephone</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f. A non-mobile telephone</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g. A refrigerator</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h. A table</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i. A sofa</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j. A bed</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k. A CD or digital music. player</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m. A VCR/DVD player</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n. A car</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o. A motorcycle</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a:effectLst/>
                          <a:latin typeface="Calibri" panose="020F0502020204030204" pitchFamily="34" charset="0"/>
                          <a:ea typeface="Times New Roman" panose="02020603050405020304" pitchFamily="18" charset="0"/>
                          <a:cs typeface="Times New Roman" panose="02020603050405020304" pitchFamily="18" charset="0"/>
                        </a:rPr>
                        <a:t>p. A bicycle</a:t>
                      </a:r>
                      <a:endParaRPr lang="en-US" sz="70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nSpc>
                          <a:spcPct val="107000"/>
                        </a:lnSpc>
                        <a:spcBef>
                          <a:spcPts val="300"/>
                        </a:spcBef>
                        <a:spcAft>
                          <a:spcPts val="300"/>
                        </a:spcAft>
                        <a:tabLst>
                          <a:tab pos="275590" algn="l"/>
                          <a:tab pos="275590" algn="l"/>
                          <a:tab pos="1393825" algn="ctr"/>
                        </a:tabLst>
                      </a:pP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1</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	Yes </a:t>
                      </a:r>
                      <a:r>
                        <a:rPr lang="en-US" sz="700" baseline="-25000" dirty="0">
                          <a:effectLst/>
                          <a:latin typeface="Calibri" panose="020F0502020204030204" pitchFamily="34" charset="0"/>
                          <a:ea typeface="Times New Roman" panose="02020603050405020304" pitchFamily="18" charset="0"/>
                          <a:cs typeface="Times New Roman" panose="02020603050405020304" pitchFamily="18" charset="0"/>
                        </a:rPr>
                        <a:t>2     </a:t>
                      </a:r>
                      <a:r>
                        <a:rPr lang="en-US" sz="700" dirty="0">
                          <a:effectLst/>
                          <a:latin typeface="Calibri" panose="020F0502020204030204" pitchFamily="34" charset="0"/>
                          <a:ea typeface="Times New Roman" panose="02020603050405020304" pitchFamily="18" charset="0"/>
                          <a:cs typeface="Times New Roman" panose="02020603050405020304" pitchFamily="18" charset="0"/>
                        </a:rPr>
                        <a:t>No</a:t>
                      </a:r>
                      <a:endParaRPr lang="en-US" sz="7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23365" marR="233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00269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Baseline Behavior Assessment CRF</a:t>
            </a:r>
          </a:p>
        </p:txBody>
      </p:sp>
      <p:sp>
        <p:nvSpPr>
          <p:cNvPr id="3" name="Content Placeholder 2"/>
          <p:cNvSpPr>
            <a:spLocks noGrp="1"/>
          </p:cNvSpPr>
          <p:nvPr>
            <p:ph idx="1"/>
          </p:nvPr>
        </p:nvSpPr>
        <p:spPr>
          <a:xfrm>
            <a:off x="609600" y="1600200"/>
            <a:ext cx="10972800" cy="5257800"/>
          </a:xfrm>
        </p:spPr>
        <p:txBody>
          <a:bodyPr numCol="2"/>
          <a:lstStyle/>
          <a:p>
            <a:r>
              <a:rPr lang="en-US" dirty="0"/>
              <a:t>DOMAINS COVERED</a:t>
            </a:r>
          </a:p>
          <a:p>
            <a:pPr lvl="1"/>
            <a:r>
              <a:rPr lang="en-US" dirty="0"/>
              <a:t>Information about primary sex partner (</a:t>
            </a:r>
            <a:r>
              <a:rPr lang="en-US" sz="2600" dirty="0">
                <a:solidFill>
                  <a:srgbClr val="00B0F0"/>
                </a:solidFill>
              </a:rPr>
              <a:t>Change in sex partner since ASPIRE, age</a:t>
            </a:r>
            <a:r>
              <a:rPr lang="en-US" sz="2600" dirty="0"/>
              <a:t>, living situation, </a:t>
            </a:r>
            <a:r>
              <a:rPr lang="en-US" sz="2600" dirty="0">
                <a:solidFill>
                  <a:srgbClr val="00B0F0"/>
                </a:solidFill>
              </a:rPr>
              <a:t>financial support to participant</a:t>
            </a:r>
            <a:r>
              <a:rPr lang="en-US" sz="2600" dirty="0"/>
              <a:t>, disclosure of study and ring, circumcision and HIV status, involvement in clinic</a:t>
            </a:r>
            <a:r>
              <a:rPr lang="en-US" dirty="0"/>
              <a:t>)</a:t>
            </a:r>
          </a:p>
          <a:p>
            <a:pPr lvl="1"/>
            <a:r>
              <a:rPr lang="en-US" dirty="0"/>
              <a:t>Other sex partners</a:t>
            </a:r>
          </a:p>
          <a:p>
            <a:pPr lvl="1"/>
            <a:r>
              <a:rPr lang="en-US" dirty="0">
                <a:solidFill>
                  <a:srgbClr val="00B0F0"/>
                </a:solidFill>
              </a:rPr>
              <a:t>Intimate partner violence</a:t>
            </a:r>
          </a:p>
          <a:p>
            <a:pPr lvl="1"/>
            <a:r>
              <a:rPr lang="en-US" dirty="0"/>
              <a:t>Participant sexual behavior</a:t>
            </a:r>
          </a:p>
          <a:p>
            <a:pPr lvl="1"/>
            <a:r>
              <a:rPr lang="en-US" dirty="0">
                <a:solidFill>
                  <a:srgbClr val="00B0F0"/>
                </a:solidFill>
              </a:rPr>
              <a:t>HIV risk perception (4 Q)</a:t>
            </a:r>
          </a:p>
          <a:p>
            <a:pPr lvl="1"/>
            <a:r>
              <a:rPr lang="en-US" dirty="0"/>
              <a:t>Vaginal ring worries</a:t>
            </a:r>
          </a:p>
          <a:p>
            <a:pPr lvl="1"/>
            <a:r>
              <a:rPr lang="en-US" dirty="0">
                <a:solidFill>
                  <a:srgbClr val="00B0F0"/>
                </a:solidFill>
              </a:rPr>
              <a:t>Understanding of partial efficacy</a:t>
            </a:r>
          </a:p>
          <a:p>
            <a:pPr lvl="1"/>
            <a:r>
              <a:rPr lang="en-US" dirty="0"/>
              <a:t>Decliners: </a:t>
            </a:r>
            <a:r>
              <a:rPr lang="en-US" dirty="0">
                <a:solidFill>
                  <a:srgbClr val="00B0F0"/>
                </a:solidFill>
              </a:rPr>
              <a:t>Reasons declined participation</a:t>
            </a:r>
          </a:p>
          <a:p>
            <a:pPr lvl="1"/>
            <a:r>
              <a:rPr lang="en-US" dirty="0"/>
              <a:t>Enrollers: </a:t>
            </a:r>
            <a:r>
              <a:rPr lang="en-US" dirty="0">
                <a:solidFill>
                  <a:srgbClr val="00B0F0"/>
                </a:solidFill>
              </a:rPr>
              <a:t>Reasons enrolled in HOPE</a:t>
            </a:r>
          </a:p>
          <a:p>
            <a:pPr lvl="1"/>
            <a:endParaRPr lang="en-US" dirty="0"/>
          </a:p>
          <a:p>
            <a:pPr lvl="1"/>
            <a:endParaRPr lang="en-US" dirty="0"/>
          </a:p>
        </p:txBody>
      </p:sp>
    </p:spTree>
    <p:extLst>
      <p:ext uri="{BB962C8B-B14F-4D97-AF65-F5344CB8AC3E}">
        <p14:creationId xmlns:p14="http://schemas.microsoft.com/office/powerpoint/2010/main" val="3433687715"/>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Day xmlns="EE46082F-C198-4CB5-9620-9A849056120C" xsi:nil="true"/>
    <Status xmlns="ee46082f-c198-4cb5-9620-9a849056120c">Final</Status>
    <TrainingType xmlns="EE46082F-C198-4CB5-9620-9A849056120C">Study Specific</TrainingType>
    <DocType xmlns="EE46082F-C198-4CB5-9620-9A849056120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42BCD7002D0A448BEE7732B5A98971A" ma:contentTypeVersion="3" ma:contentTypeDescription="Create a new document." ma:contentTypeScope="" ma:versionID="e02ee09830479890d3826c688a0a3fef">
  <xsd:schema xmlns:xsd="http://www.w3.org/2001/XMLSchema" xmlns:xs="http://www.w3.org/2001/XMLSchema" xmlns:p="http://schemas.microsoft.com/office/2006/metadata/properties" xmlns:ns2="EE46082F-C198-4CB5-9620-9A849056120C" xmlns:ns3="ee46082f-c198-4cb5-9620-9a849056120c" xmlns:ns4="0cdb9d7b-3bdb-4b1c-be50-7737cb6ee7a2" targetNamespace="http://schemas.microsoft.com/office/2006/metadata/properties" ma:root="true" ma:fieldsID="c0bda97d02a2442ba92bddb079402372" ns2:_="" ns3:_="" ns4:_="">
    <xsd:import namespace="EE46082F-C198-4CB5-9620-9A849056120C"/>
    <xsd:import namespace="ee46082f-c198-4cb5-9620-9a849056120c"/>
    <xsd:import namespace="0cdb9d7b-3bdb-4b1c-be50-7737cb6ee7a2"/>
    <xsd:element name="properties">
      <xsd:complexType>
        <xsd:sequence>
          <xsd:element name="documentManagement">
            <xsd:complexType>
              <xsd:all>
                <xsd:element ref="ns2:TrainingType" minOccurs="0"/>
                <xsd:element ref="ns2:DocType" minOccurs="0"/>
                <xsd:element ref="ns2:Day" minOccurs="0"/>
                <xsd:element ref="ns3:Status"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TrainingType" ma:index="8" nillable="true" ma:displayName="TrainingType" ma:format="Dropdown" ma:internalName="TrainingType">
      <xsd:simpleType>
        <xsd:restriction base="dms:Choice">
          <xsd:enumeration value="Study Specific"/>
          <xsd:enumeration value="Refresher"/>
          <xsd:enumeration value="Other"/>
        </xsd:restriction>
      </xsd:simpleType>
    </xsd:element>
    <xsd:element name="DocType" ma:index="9" nillable="true" ma:displayName="DocType" ma:format="Dropdown" ma:internalName="DocType">
      <xsd:simpleType>
        <xsd:restriction base="dms:Choice">
          <xsd:enumeration value="Agenda"/>
          <xsd:enumeration value="Evaluations"/>
          <xsd:enumeration value="Presentations"/>
          <xsd:enumeration value="Logistics"/>
          <xsd:enumeration value="Handouts/Scenario"/>
          <xsd:enumeration value="Report"/>
          <xsd:enumeration value="Other"/>
        </xsd:restriction>
      </xsd:simpleType>
    </xsd:element>
    <xsd:element name="Day" ma:index="10" nillable="true" ma:displayName="Day" ma:internalName="Day">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e46082f-c198-4cb5-9620-9a849056120c" elementFormDefault="qualified">
    <xsd:import namespace="http://schemas.microsoft.com/office/2006/documentManagement/types"/>
    <xsd:import namespace="http://schemas.microsoft.com/office/infopath/2007/PartnerControls"/>
    <xsd:element name="Status" ma:index="11" nillable="true" ma:displayName="Status" ma:format="Dropdown" ma:internalName="Status">
      <xsd:simpleType>
        <xsd:restriction base="dms:Choice">
          <xsd:enumeration value="Draft"/>
          <xsd:enumeration value="Archive"/>
          <xsd:enumeration value="Final"/>
        </xsd:restriction>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
  <cached>True</cached>
  <openByDefault>True</openByDefault>
  <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1EC7B25-0402-4973-B963-C1CC5D308E5A}">
  <ds:schemaRefs>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0cdb9d7b-3bdb-4b1c-be50-7737cb6ee7a2"/>
    <ds:schemaRef ds:uri="http://purl.org/dc/terms/"/>
    <ds:schemaRef ds:uri="ee46082f-c198-4cb5-9620-9a849056120c"/>
    <ds:schemaRef ds:uri="EE46082F-C198-4CB5-9620-9A849056120C"/>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385BFD5-4004-49A0-A67D-52AE43F7EB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46082F-C198-4CB5-9620-9A849056120C"/>
    <ds:schemaRef ds:uri="ee46082f-c198-4cb5-9620-9a849056120c"/>
    <ds:schemaRef ds:uri="0cdb9d7b-3bdb-4b1c-be50-7737cb6ee7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ACB58A-A398-45DD-8568-6BDF391F851A}">
  <ds:schemaRefs>
    <ds:schemaRef ds:uri="http://schemas.microsoft.com/office/2006/metadata/customXsn"/>
  </ds:schemaRefs>
</ds:datastoreItem>
</file>

<file path=customXml/itemProps4.xml><?xml version="1.0" encoding="utf-8"?>
<ds:datastoreItem xmlns:ds="http://schemas.openxmlformats.org/officeDocument/2006/customXml" ds:itemID="{F6FD28BB-5F3B-4F1B-8288-40FBA477B2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MTN Oral Presentation Template</Template>
  <TotalTime>2519</TotalTime>
  <Words>2048</Words>
  <Application>Microsoft Office PowerPoint</Application>
  <PresentationFormat>Widescreen</PresentationFormat>
  <Paragraphs>341</Paragraphs>
  <Slides>18</Slides>
  <Notes>8</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18</vt:i4>
      </vt:variant>
    </vt:vector>
  </HeadingPairs>
  <TitlesOfParts>
    <vt:vector size="29" baseType="lpstr">
      <vt:lpstr>Batang</vt:lpstr>
      <vt:lpstr>Arial</vt:lpstr>
      <vt:lpstr>Calibri</vt:lpstr>
      <vt:lpstr>Candara</vt:lpstr>
      <vt:lpstr>Papyrus</vt:lpstr>
      <vt:lpstr>Symbol</vt:lpstr>
      <vt:lpstr>Times New Roman</vt:lpstr>
      <vt:lpstr>Wingdings</vt:lpstr>
      <vt:lpstr>2_Office Theme</vt:lpstr>
      <vt:lpstr>4_Quadrant</vt:lpstr>
      <vt:lpstr>3_Office Theme</vt:lpstr>
      <vt:lpstr>Behavioral Assessment Training:  Baseline Behavior Assessment, Demographics, Baseline Vaginal Practices </vt:lpstr>
      <vt:lpstr>Agenda</vt:lpstr>
      <vt:lpstr>REMINDER: Using the ring in HOPE is a CHOICE</vt:lpstr>
      <vt:lpstr>Administering Behavioral Guides</vt:lpstr>
      <vt:lpstr>Administering Behavioral Guides (cont.)</vt:lpstr>
      <vt:lpstr>Counseling &amp; Behavioral CRFs: Acknowledging Redundancies</vt:lpstr>
      <vt:lpstr>Demographic CRF</vt:lpstr>
      <vt:lpstr>NEW Demographic Questions  </vt:lpstr>
      <vt:lpstr>Baseline Behavior Assessment CRF</vt:lpstr>
      <vt:lpstr>NEW Baseline Behavior Questions</vt:lpstr>
      <vt:lpstr>NEW Baseline Behavior Questions</vt:lpstr>
      <vt:lpstr>NEW Baseline Behavior Questions</vt:lpstr>
      <vt:lpstr>NEW Baseline Behavior Questions</vt:lpstr>
      <vt:lpstr>NEW Baseline Behavior Questions</vt:lpstr>
      <vt:lpstr>Baseline Behavioral Assessment: Notes</vt:lpstr>
      <vt:lpstr>Baseline Vaginal Practices CRF Questions</vt:lpstr>
      <vt:lpstr>NEW Baseline Vaginal Practices Questions</vt:lpstr>
      <vt:lpstr>Discrepancies</vt:lpstr>
    </vt:vector>
  </TitlesOfParts>
  <Company>RTI International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dc:title>
  <dc:creator>Katz, Ariana</dc:creator>
  <cp:lastModifiedBy>Katz, Ariana</cp:lastModifiedBy>
  <cp:revision>32</cp:revision>
  <dcterms:created xsi:type="dcterms:W3CDTF">2016-06-29T13:24:01Z</dcterms:created>
  <dcterms:modified xsi:type="dcterms:W3CDTF">2016-07-11T17:37:16Z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0x010100A42BCD7002D0A448BEE7732B5A98971A</vt:lpwstr>
  </property>
</Properties>
</file>